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1.xml" ContentType="application/vnd.openxmlformats-officedocument.presentationml.notesSlide+xml"/>
  <Override PartName="/ppt/notesMasters/notesMaster1.xml" ContentType="application/vnd.openxmlformats-officedocument.presentationml.notesMaster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theme/theme1.xml" ContentType="application/vnd.openxmlformats-officedocument.theme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1" r:id="rId2"/>
    <p:sldId id="2562" r:id="rId3"/>
    <p:sldId id="2563" r:id="rId4"/>
    <p:sldId id="2564" r:id="rId5"/>
    <p:sldId id="2565" r:id="rId6"/>
    <p:sldId id="2566" r:id="rId7"/>
    <p:sldId id="2567" r:id="rId8"/>
    <p:sldId id="2568" r:id="rId9"/>
    <p:sldId id="2569" r:id="rId10"/>
    <p:sldId id="2570" r:id="rId11"/>
    <p:sldId id="2571" r:id="rId12"/>
    <p:sldId id="2572" r:id="rId13"/>
    <p:sldId id="2573" r:id="rId14"/>
    <p:sldId id="2574" r:id="rId15"/>
    <p:sldId id="2575" r:id="rId16"/>
    <p:sldId id="2576" r:id="rId17"/>
    <p:sldId id="2577" r:id="rId18"/>
    <p:sldId id="2578" r:id="rId19"/>
    <p:sldId id="2579" r:id="rId20"/>
    <p:sldId id="2580" r:id="rId21"/>
    <p:sldId id="2581" r:id="rId22"/>
    <p:sldId id="2582" r:id="rId23"/>
    <p:sldId id="2583" r:id="rId24"/>
    <p:sldId id="2584" r:id="rId25"/>
    <p:sldId id="2585" r:id="rId26"/>
    <p:sldId id="2586" r:id="rId27"/>
    <p:sldId id="2587" r:id="rId28"/>
    <p:sldId id="2588" r:id="rId29"/>
    <p:sldId id="2589" r:id="rId30"/>
    <p:sldId id="2590" r:id="rId31"/>
    <p:sldId id="2591" r:id="rId32"/>
    <p:sldId id="2592" r:id="rId33"/>
    <p:sldId id="2593" r:id="rId34"/>
    <p:sldId id="2594" r:id="rId35"/>
    <p:sldId id="2595" r:id="rId36"/>
    <p:sldId id="2596" r:id="rId3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odej kuchyní na míru: Efektivní řešení pro váš domov" id="{3EFEDFD1-DD78-4D19-8238-AE4EBFF0CF8F}">
          <p14:sldIdLst>
            <p14:sldId id="2561"/>
            <p14:sldId id="2562"/>
          </p14:sldIdLst>
        </p14:section>
        <p14:section name="Úvod do světa kuchyní na míru" id="{BDFB0D71-3EAB-4CF1-97BE-87015A170932}">
          <p14:sldIdLst>
            <p14:sldId id="2563"/>
            <p14:sldId id="2564"/>
            <p14:sldId id="2565"/>
          </p14:sldIdLst>
        </p14:section>
        <p14:section name="Proces návrhu kuchyně na míru" id="{538164F8-65A6-4487-A365-98D0AC164A18}">
          <p14:sldIdLst>
            <p14:sldId id="2566"/>
            <p14:sldId id="2567"/>
            <p14:sldId id="2568"/>
            <p14:sldId id="2569"/>
          </p14:sldIdLst>
        </p14:section>
        <p14:section name="Výhody kuchyní na míru" id="{5CE69A9F-2A39-4B5D-89A1-D7893C29E90D}">
          <p14:sldIdLst>
            <p14:sldId id="2570"/>
            <p14:sldId id="2571"/>
            <p14:sldId id="2572"/>
            <p14:sldId id="2573"/>
          </p14:sldIdLst>
        </p14:section>
        <p14:section name="Materiály a trendy v kuchyních na míru" id="{18B27F0C-6D62-4458-9E9A-8E7656AA28BB}">
          <p14:sldIdLst>
            <p14:sldId id="2574"/>
            <p14:sldId id="2575"/>
            <p14:sldId id="2576"/>
            <p14:sldId id="2577"/>
          </p14:sldIdLst>
        </p14:section>
        <p14:section name="Ukázky realizovaných projektů" id="{BCDC704D-7F18-4B6E-B5C6-E98C8AA85858}">
          <p14:sldIdLst>
            <p14:sldId id="2578"/>
            <p14:sldId id="2579"/>
            <p14:sldId id="2580"/>
          </p14:sldIdLst>
        </p14:section>
        <p14:section name="Zákaznické reference a recenze" id="{0FA754A2-F7F6-446D-AB18-A537058B9BB1}">
          <p14:sldIdLst>
            <p14:sldId id="2581"/>
            <p14:sldId id="2582"/>
            <p14:sldId id="2583"/>
          </p14:sldIdLst>
        </p14:section>
        <p14:section name="Finanční aspekty kuchyní na míru" id="{FFEDE14B-821D-41EC-A018-D7A57A53B493}">
          <p14:sldIdLst>
            <p14:sldId id="2584"/>
            <p14:sldId id="2585"/>
            <p14:sldId id="2586"/>
            <p14:sldId id="2587"/>
          </p14:sldIdLst>
        </p14:section>
        <p14:section name="Servis a záruky" id="{6D4C3274-6BDF-4E4B-8659-61CAB99FB8C0}">
          <p14:sldIdLst>
            <p14:sldId id="2588"/>
            <p14:sldId id="2589"/>
            <p14:sldId id="2590"/>
            <p14:sldId id="2591"/>
          </p14:sldIdLst>
        </p14:section>
        <p14:section name="Jak začít s kuchyní na míru" id="{FFB71D30-71DB-4297-8E7C-4A3450E707B6}">
          <p14:sldIdLst>
            <p14:sldId id="2592"/>
            <p14:sldId id="2593"/>
            <p14:sldId id="2594"/>
            <p14:sldId id="2595"/>
          </p14:sldIdLst>
        </p14:section>
        <p14:section name="Závěr a výzva k akci" id="{B8755725-4AE2-4FDE-86E1-7A46EECBA0CD}">
          <p14:sldIdLst>
            <p14:sldId id="259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1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C92382-D585-4EB2-BD95-D5C659D55865}" type="doc">
      <dgm:prSet loTypeId="urn:microsoft.com/office/officeart/2024/3/layout/hArch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DCA2AC2-DF12-461F-A059-82487DDB76F8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Klíčové body prezentace</a:t>
          </a:r>
          <a:endParaRPr lang="en-US"/>
        </a:p>
      </dgm:t>
    </dgm:pt>
    <dgm:pt modelId="{9FD37DF6-F90B-45D1-BD1B-1D569ED2A5C7}" type="parTrans" cxnId="{53FDCD0C-9109-4767-B82A-1F615A1BDBD1}">
      <dgm:prSet/>
      <dgm:spPr/>
      <dgm:t>
        <a:bodyPr/>
        <a:lstStyle/>
        <a:p>
          <a:endParaRPr lang="en-US"/>
        </a:p>
      </dgm:t>
    </dgm:pt>
    <dgm:pt modelId="{B017D4CD-EBA7-4701-9C46-CD6B88AB36EF}" type="sibTrans" cxnId="{53FDCD0C-9109-4767-B82A-1F615A1BDBD1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40E1472A-E507-4F1B-B5BC-10505300D939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Probrali jsme hlavní výhody a možnosti, které nabízíme při prodeji kuchyní na míru.</a:t>
          </a:r>
          <a:endParaRPr lang="en-US"/>
        </a:p>
      </dgm:t>
    </dgm:pt>
    <dgm:pt modelId="{B37C887F-F868-4D04-866D-656BE68D3502}" type="parTrans" cxnId="{D647C443-0745-484F-A1DD-6EBD4243E0AF}">
      <dgm:prSet/>
      <dgm:spPr/>
      <dgm:t>
        <a:bodyPr/>
        <a:lstStyle/>
        <a:p>
          <a:endParaRPr lang="en-US"/>
        </a:p>
      </dgm:t>
    </dgm:pt>
    <dgm:pt modelId="{06B54B5F-A70D-49DD-86C5-B29CA9CC9C25}" type="sibTrans" cxnId="{D647C443-0745-484F-A1DD-6EBD4243E0AF}">
      <dgm:prSet/>
      <dgm:spPr/>
      <dgm:t>
        <a:bodyPr/>
        <a:lstStyle/>
        <a:p>
          <a:endParaRPr lang="en-US"/>
        </a:p>
      </dgm:t>
    </dgm:pt>
    <dgm:pt modelId="{C335AEDD-AC7D-47F4-BC57-8506C46B39BB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Zájem o nabídku</a:t>
          </a:r>
          <a:endParaRPr lang="en-US"/>
        </a:p>
      </dgm:t>
    </dgm:pt>
    <dgm:pt modelId="{0F12E203-C1F4-4973-8850-9E799E19E015}" type="parTrans" cxnId="{275D15B1-D500-4F90-9B5E-CB529B183E81}">
      <dgm:prSet/>
      <dgm:spPr/>
      <dgm:t>
        <a:bodyPr/>
        <a:lstStyle/>
        <a:p>
          <a:endParaRPr lang="en-US"/>
        </a:p>
      </dgm:t>
    </dgm:pt>
    <dgm:pt modelId="{7D5FC6E7-6874-455F-98F9-F1FEDB6FBF47}" type="sibTrans" cxnId="{275D15B1-D500-4F90-9B5E-CB529B183E81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6425E5FF-A243-413A-A607-A94659929FC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Pokud vás naše nabídky zaujaly, rádi poskytneme další informace a podrobnosti.</a:t>
          </a:r>
          <a:endParaRPr lang="en-US"/>
        </a:p>
      </dgm:t>
    </dgm:pt>
    <dgm:pt modelId="{5454FE44-7292-4251-B827-86F418C122E0}" type="parTrans" cxnId="{B934DEED-A46C-40C1-8BA9-DAEE392E13FA}">
      <dgm:prSet/>
      <dgm:spPr/>
      <dgm:t>
        <a:bodyPr/>
        <a:lstStyle/>
        <a:p>
          <a:endParaRPr lang="en-US"/>
        </a:p>
      </dgm:t>
    </dgm:pt>
    <dgm:pt modelId="{5ADFC01C-BF7C-4C09-906A-B659D34516FE}" type="sibTrans" cxnId="{B934DEED-A46C-40C1-8BA9-DAEE392E13FA}">
      <dgm:prSet/>
      <dgm:spPr/>
      <dgm:t>
        <a:bodyPr/>
        <a:lstStyle/>
        <a:p>
          <a:endParaRPr lang="en-US"/>
        </a:p>
      </dgm:t>
    </dgm:pt>
    <dgm:pt modelId="{04C0F227-E5FB-4C75-8852-EC282C47E97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Cesta k dokonalé kuchyni</a:t>
          </a:r>
          <a:endParaRPr lang="en-US"/>
        </a:p>
      </dgm:t>
    </dgm:pt>
    <dgm:pt modelId="{E5E4BDC1-5868-4EF2-B1CF-210C34FA6E07}" type="parTrans" cxnId="{1E096D79-BA93-47C0-9EA9-D02AA36594EA}">
      <dgm:prSet/>
      <dgm:spPr/>
      <dgm:t>
        <a:bodyPr/>
        <a:lstStyle/>
        <a:p>
          <a:endParaRPr lang="en-US"/>
        </a:p>
      </dgm:t>
    </dgm:pt>
    <dgm:pt modelId="{18141492-B585-4804-BF41-422859EDB4DA}" type="sibTrans" cxnId="{1E096D79-BA93-47C0-9EA9-D02AA36594EA}">
      <dgm:prSet/>
      <dgm:spPr/>
      <dgm:t>
        <a:bodyPr/>
        <a:lstStyle/>
        <a:p>
          <a:endParaRPr lang="en-US"/>
        </a:p>
      </dgm:t>
    </dgm:pt>
    <dgm:pt modelId="{A40C88C9-E73C-470D-B3C2-93946DF2401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Začněte svou cestu k dokonalé kuchyni ještě dnes a objevte možnosti, které máme pro vás připravené.</a:t>
          </a:r>
          <a:endParaRPr lang="en-US"/>
        </a:p>
      </dgm:t>
    </dgm:pt>
    <dgm:pt modelId="{C8C28021-0AA8-4429-AC5C-AE9261C48390}" type="parTrans" cxnId="{B5BB07D9-08B0-42F7-8A2E-9CCD64C07CB4}">
      <dgm:prSet/>
      <dgm:spPr/>
      <dgm:t>
        <a:bodyPr/>
        <a:lstStyle/>
        <a:p>
          <a:endParaRPr lang="en-US"/>
        </a:p>
      </dgm:t>
    </dgm:pt>
    <dgm:pt modelId="{7CB0A57D-603C-4825-B7BA-157916926924}" type="sibTrans" cxnId="{B5BB07D9-08B0-42F7-8A2E-9CCD64C07CB4}">
      <dgm:prSet/>
      <dgm:spPr/>
      <dgm:t>
        <a:bodyPr/>
        <a:lstStyle/>
        <a:p>
          <a:endParaRPr lang="en-US"/>
        </a:p>
      </dgm:t>
    </dgm:pt>
    <dgm:pt modelId="{3C8B137B-4F2B-4DD5-9F9D-4535F5C49585}" type="pres">
      <dgm:prSet presAssocID="{22C92382-D585-4EB2-BD95-D5C659D55865}" presName="Name0" presStyleCnt="0">
        <dgm:presLayoutVars>
          <dgm:dir/>
          <dgm:resizeHandles val="exact"/>
        </dgm:presLayoutVars>
      </dgm:prSet>
      <dgm:spPr/>
    </dgm:pt>
    <dgm:pt modelId="{7AB5583A-CE5F-4251-A0AB-3D964A16416D}" type="pres">
      <dgm:prSet presAssocID="{DDCA2AC2-DF12-461F-A059-82487DDB76F8}" presName="compNode" presStyleCnt="0"/>
      <dgm:spPr/>
    </dgm:pt>
    <dgm:pt modelId="{DC3C7AD8-22D7-483F-854B-4FA4CEDA8731}" type="pres">
      <dgm:prSet presAssocID="{DDCA2AC2-DF12-461F-A059-82487DDB76F8}" presName="pictRect" presStyleLbl="revTx" presStyleIdx="0" presStyleCnt="6">
        <dgm:presLayoutVars>
          <dgm:chMax val="0"/>
          <dgm:bulletEnabled/>
        </dgm:presLayoutVars>
      </dgm:prSet>
      <dgm:spPr/>
    </dgm:pt>
    <dgm:pt modelId="{F57B7CB0-7B3D-4DB1-9921-6691973D09D1}" type="pres">
      <dgm:prSet presAssocID="{DDCA2AC2-DF12-461F-A059-82487DDB76F8}" presName="textRect" presStyleLbl="revTx" presStyleIdx="1" presStyleCnt="6">
        <dgm:presLayoutVars>
          <dgm:bulletEnabled/>
        </dgm:presLayoutVars>
      </dgm:prSet>
      <dgm:spPr/>
    </dgm:pt>
    <dgm:pt modelId="{DA548A00-EB1A-43F7-9C46-F5642164FFEF}" type="pres">
      <dgm:prSet presAssocID="{B017D4CD-EBA7-4701-9C46-CD6B88AB36EF}" presName="sibTrans" presStyleLbl="sibTrans2D1" presStyleIdx="0" presStyleCnt="0"/>
      <dgm:spPr/>
    </dgm:pt>
    <dgm:pt modelId="{78665E9D-E082-4632-B161-3988F0E7EF4D}" type="pres">
      <dgm:prSet presAssocID="{C335AEDD-AC7D-47F4-BC57-8506C46B39BB}" presName="compNode" presStyleCnt="0"/>
      <dgm:spPr/>
    </dgm:pt>
    <dgm:pt modelId="{2D8B4B4F-3F0F-48DB-A17C-9628BD98C59D}" type="pres">
      <dgm:prSet presAssocID="{C335AEDD-AC7D-47F4-BC57-8506C46B39BB}" presName="pictRect" presStyleLbl="revTx" presStyleIdx="2" presStyleCnt="6">
        <dgm:presLayoutVars>
          <dgm:chMax val="0"/>
          <dgm:bulletEnabled/>
        </dgm:presLayoutVars>
      </dgm:prSet>
      <dgm:spPr/>
    </dgm:pt>
    <dgm:pt modelId="{2DDEDF25-2E1E-422F-B679-39A4859E2A91}" type="pres">
      <dgm:prSet presAssocID="{C335AEDD-AC7D-47F4-BC57-8506C46B39BB}" presName="textRect" presStyleLbl="revTx" presStyleIdx="3" presStyleCnt="6">
        <dgm:presLayoutVars>
          <dgm:bulletEnabled/>
        </dgm:presLayoutVars>
      </dgm:prSet>
      <dgm:spPr/>
    </dgm:pt>
    <dgm:pt modelId="{436030F5-38D9-45DC-B865-4B57954F2D95}" type="pres">
      <dgm:prSet presAssocID="{7D5FC6E7-6874-455F-98F9-F1FEDB6FBF47}" presName="sibTrans" presStyleLbl="sibTrans2D1" presStyleIdx="0" presStyleCnt="0"/>
      <dgm:spPr/>
    </dgm:pt>
    <dgm:pt modelId="{C6A9AB08-D932-455F-8FE9-3C680503C957}" type="pres">
      <dgm:prSet presAssocID="{04C0F227-E5FB-4C75-8852-EC282C47E97D}" presName="compNode" presStyleCnt="0"/>
      <dgm:spPr/>
    </dgm:pt>
    <dgm:pt modelId="{2BF4E49B-FFC8-44BE-8A28-5F5C19B4D995}" type="pres">
      <dgm:prSet presAssocID="{04C0F227-E5FB-4C75-8852-EC282C47E97D}" presName="pictRect" presStyleLbl="revTx" presStyleIdx="4" presStyleCnt="6">
        <dgm:presLayoutVars>
          <dgm:chMax val="0"/>
          <dgm:bulletEnabled/>
        </dgm:presLayoutVars>
      </dgm:prSet>
      <dgm:spPr/>
    </dgm:pt>
    <dgm:pt modelId="{48B5845A-BE94-4B8F-A4F6-9C0F2392CB07}" type="pres">
      <dgm:prSet presAssocID="{04C0F227-E5FB-4C75-8852-EC282C47E97D}" presName="textRect" presStyleLbl="revTx" presStyleIdx="5" presStyleCnt="6">
        <dgm:presLayoutVars>
          <dgm:bulletEnabled/>
        </dgm:presLayoutVars>
      </dgm:prSet>
      <dgm:spPr/>
    </dgm:pt>
  </dgm:ptLst>
  <dgm:cxnLst>
    <dgm:cxn modelId="{54C58E06-8035-42D7-B0D9-CCA80418AFD9}" type="presOf" srcId="{7D5FC6E7-6874-455F-98F9-F1FEDB6FBF47}" destId="{436030F5-38D9-45DC-B865-4B57954F2D95}" srcOrd="0" destOrd="0" presId="urn:microsoft.com/office/officeart/2024/3/layout/hArchList1"/>
    <dgm:cxn modelId="{938DCD0A-A66E-42F8-8215-41152290672C}" type="presOf" srcId="{A40C88C9-E73C-470D-B3C2-93946DF24016}" destId="{48B5845A-BE94-4B8F-A4F6-9C0F2392CB07}" srcOrd="0" destOrd="0" presId="urn:microsoft.com/office/officeart/2024/3/layout/hArchList1"/>
    <dgm:cxn modelId="{53FDCD0C-9109-4767-B82A-1F615A1BDBD1}" srcId="{22C92382-D585-4EB2-BD95-D5C659D55865}" destId="{DDCA2AC2-DF12-461F-A059-82487DDB76F8}" srcOrd="0" destOrd="0" parTransId="{9FD37DF6-F90B-45D1-BD1B-1D569ED2A5C7}" sibTransId="{B017D4CD-EBA7-4701-9C46-CD6B88AB36EF}"/>
    <dgm:cxn modelId="{E4E4632C-1C78-4E8F-83F4-48506C89D68B}" type="presOf" srcId="{DDCA2AC2-DF12-461F-A059-82487DDB76F8}" destId="{DC3C7AD8-22D7-483F-854B-4FA4CEDA8731}" srcOrd="0" destOrd="0" presId="urn:microsoft.com/office/officeart/2024/3/layout/hArchList1"/>
    <dgm:cxn modelId="{6758BD38-4DC7-4F71-ADDA-E19F349EA3DD}" type="presOf" srcId="{22C92382-D585-4EB2-BD95-D5C659D55865}" destId="{3C8B137B-4F2B-4DD5-9F9D-4535F5C49585}" srcOrd="0" destOrd="0" presId="urn:microsoft.com/office/officeart/2024/3/layout/hArchList1"/>
    <dgm:cxn modelId="{D647C443-0745-484F-A1DD-6EBD4243E0AF}" srcId="{DDCA2AC2-DF12-461F-A059-82487DDB76F8}" destId="{40E1472A-E507-4F1B-B5BC-10505300D939}" srcOrd="0" destOrd="0" parTransId="{B37C887F-F868-4D04-866D-656BE68D3502}" sibTransId="{06B54B5F-A70D-49DD-86C5-B29CA9CC9C25}"/>
    <dgm:cxn modelId="{C1A0504E-1286-407E-BD48-2AAF7635B770}" type="presOf" srcId="{40E1472A-E507-4F1B-B5BC-10505300D939}" destId="{F57B7CB0-7B3D-4DB1-9921-6691973D09D1}" srcOrd="0" destOrd="0" presId="urn:microsoft.com/office/officeart/2024/3/layout/hArchList1"/>
    <dgm:cxn modelId="{1E096D79-BA93-47C0-9EA9-D02AA36594EA}" srcId="{22C92382-D585-4EB2-BD95-D5C659D55865}" destId="{04C0F227-E5FB-4C75-8852-EC282C47E97D}" srcOrd="2" destOrd="0" parTransId="{E5E4BDC1-5868-4EF2-B1CF-210C34FA6E07}" sibTransId="{18141492-B585-4804-BF41-422859EDB4DA}"/>
    <dgm:cxn modelId="{275D15B1-D500-4F90-9B5E-CB529B183E81}" srcId="{22C92382-D585-4EB2-BD95-D5C659D55865}" destId="{C335AEDD-AC7D-47F4-BC57-8506C46B39BB}" srcOrd="1" destOrd="0" parTransId="{0F12E203-C1F4-4973-8850-9E799E19E015}" sibTransId="{7D5FC6E7-6874-455F-98F9-F1FEDB6FBF47}"/>
    <dgm:cxn modelId="{62C171BA-0BE8-42BA-AF47-3D977CF9EC00}" type="presOf" srcId="{04C0F227-E5FB-4C75-8852-EC282C47E97D}" destId="{2BF4E49B-FFC8-44BE-8A28-5F5C19B4D995}" srcOrd="0" destOrd="0" presId="urn:microsoft.com/office/officeart/2024/3/layout/hArchList1"/>
    <dgm:cxn modelId="{C2FCC6D3-7996-427F-869A-D5162AA82D77}" type="presOf" srcId="{C335AEDD-AC7D-47F4-BC57-8506C46B39BB}" destId="{2D8B4B4F-3F0F-48DB-A17C-9628BD98C59D}" srcOrd="0" destOrd="0" presId="urn:microsoft.com/office/officeart/2024/3/layout/hArchList1"/>
    <dgm:cxn modelId="{B5BB07D9-08B0-42F7-8A2E-9CCD64C07CB4}" srcId="{04C0F227-E5FB-4C75-8852-EC282C47E97D}" destId="{A40C88C9-E73C-470D-B3C2-93946DF24016}" srcOrd="0" destOrd="0" parTransId="{C8C28021-0AA8-4429-AC5C-AE9261C48390}" sibTransId="{7CB0A57D-603C-4825-B7BA-157916926924}"/>
    <dgm:cxn modelId="{B934DEED-A46C-40C1-8BA9-DAEE392E13FA}" srcId="{C335AEDD-AC7D-47F4-BC57-8506C46B39BB}" destId="{6425E5FF-A243-413A-A607-A94659929FC6}" srcOrd="0" destOrd="0" parTransId="{5454FE44-7292-4251-B827-86F418C122E0}" sibTransId="{5ADFC01C-BF7C-4C09-906A-B659D34516FE}"/>
    <dgm:cxn modelId="{0ABAD2FD-3978-4FF3-B605-0661B5F24E15}" type="presOf" srcId="{B017D4CD-EBA7-4701-9C46-CD6B88AB36EF}" destId="{DA548A00-EB1A-43F7-9C46-F5642164FFEF}" srcOrd="0" destOrd="0" presId="urn:microsoft.com/office/officeart/2024/3/layout/hArchList1"/>
    <dgm:cxn modelId="{16AB5BFF-2DBA-41D2-A25D-6477B341CF0B}" type="presOf" srcId="{6425E5FF-A243-413A-A607-A94659929FC6}" destId="{2DDEDF25-2E1E-422F-B679-39A4859E2A91}" srcOrd="0" destOrd="0" presId="urn:microsoft.com/office/officeart/2024/3/layout/hArchList1"/>
    <dgm:cxn modelId="{85C7EB30-8858-4994-A8D7-C8339D038AAD}" type="presParOf" srcId="{3C8B137B-4F2B-4DD5-9F9D-4535F5C49585}" destId="{7AB5583A-CE5F-4251-A0AB-3D964A16416D}" srcOrd="0" destOrd="0" presId="urn:microsoft.com/office/officeart/2024/3/layout/hArchList1"/>
    <dgm:cxn modelId="{EE6BB42D-D7B5-411C-B787-0D52D965E102}" type="presParOf" srcId="{7AB5583A-CE5F-4251-A0AB-3D964A16416D}" destId="{DC3C7AD8-22D7-483F-854B-4FA4CEDA8731}" srcOrd="0" destOrd="0" presId="urn:microsoft.com/office/officeart/2024/3/layout/hArchList1"/>
    <dgm:cxn modelId="{EA506EF8-A0CC-4DFC-B078-3B523BAF5BFD}" type="presParOf" srcId="{7AB5583A-CE5F-4251-A0AB-3D964A16416D}" destId="{F57B7CB0-7B3D-4DB1-9921-6691973D09D1}" srcOrd="1" destOrd="0" presId="urn:microsoft.com/office/officeart/2024/3/layout/hArchList1"/>
    <dgm:cxn modelId="{09F619B7-301F-4BA1-ACFD-0100EAA762A5}" type="presParOf" srcId="{3C8B137B-4F2B-4DD5-9F9D-4535F5C49585}" destId="{DA548A00-EB1A-43F7-9C46-F5642164FFEF}" srcOrd="1" destOrd="0" presId="urn:microsoft.com/office/officeart/2024/3/layout/hArchList1"/>
    <dgm:cxn modelId="{B958F6E7-762D-4178-8778-1C67913ACFDF}" type="presParOf" srcId="{3C8B137B-4F2B-4DD5-9F9D-4535F5C49585}" destId="{78665E9D-E082-4632-B161-3988F0E7EF4D}" srcOrd="2" destOrd="0" presId="urn:microsoft.com/office/officeart/2024/3/layout/hArchList1"/>
    <dgm:cxn modelId="{5421B2CD-DB72-4B5A-B190-8697DB019053}" type="presParOf" srcId="{78665E9D-E082-4632-B161-3988F0E7EF4D}" destId="{2D8B4B4F-3F0F-48DB-A17C-9628BD98C59D}" srcOrd="0" destOrd="0" presId="urn:microsoft.com/office/officeart/2024/3/layout/hArchList1"/>
    <dgm:cxn modelId="{BAEC94A9-A9EA-452C-BCEF-CADEE51F328C}" type="presParOf" srcId="{78665E9D-E082-4632-B161-3988F0E7EF4D}" destId="{2DDEDF25-2E1E-422F-B679-39A4859E2A91}" srcOrd="1" destOrd="0" presId="urn:microsoft.com/office/officeart/2024/3/layout/hArchList1"/>
    <dgm:cxn modelId="{D6A4A265-D2BE-49ED-B0FE-2B8BB610655C}" type="presParOf" srcId="{3C8B137B-4F2B-4DD5-9F9D-4535F5C49585}" destId="{436030F5-38D9-45DC-B865-4B57954F2D95}" srcOrd="3" destOrd="0" presId="urn:microsoft.com/office/officeart/2024/3/layout/hArchList1"/>
    <dgm:cxn modelId="{5D2826EC-A8E7-411A-BC56-A049543479B6}" type="presParOf" srcId="{3C8B137B-4F2B-4DD5-9F9D-4535F5C49585}" destId="{C6A9AB08-D932-455F-8FE9-3C680503C957}" srcOrd="4" destOrd="0" presId="urn:microsoft.com/office/officeart/2024/3/layout/hArchList1"/>
    <dgm:cxn modelId="{A1771542-E662-4519-BD28-F206D56D7D7C}" type="presParOf" srcId="{C6A9AB08-D932-455F-8FE9-3C680503C957}" destId="{2BF4E49B-FFC8-44BE-8A28-5F5C19B4D995}" srcOrd="0" destOrd="0" presId="urn:microsoft.com/office/officeart/2024/3/layout/hArchList1"/>
    <dgm:cxn modelId="{1B4C5FE3-E929-49B6-A720-8BE849A22648}" type="presParOf" srcId="{C6A9AB08-D932-455F-8FE9-3C680503C957}" destId="{48B5845A-BE94-4B8F-A4F6-9C0F2392CB07}" srcOrd="1" destOrd="0" presId="urn:microsoft.com/office/officeart/2024/3/layout/hArc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C7AD8-22D7-483F-854B-4FA4CEDA8731}">
      <dsp:nvSpPr>
        <dsp:cNvPr id="0" name=""/>
        <dsp:cNvSpPr/>
      </dsp:nvSpPr>
      <dsp:spPr>
        <a:xfrm>
          <a:off x="0" y="0"/>
          <a:ext cx="3087779" cy="3959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800" kern="1200"/>
            <a:t>Klíčové body prezentace</a:t>
          </a:r>
          <a:endParaRPr lang="en-US" sz="1800" kern="1200"/>
        </a:p>
      </dsp:txBody>
      <dsp:txXfrm>
        <a:off x="0" y="0"/>
        <a:ext cx="3087779" cy="395961"/>
      </dsp:txXfrm>
    </dsp:sp>
    <dsp:sp modelId="{F57B7CB0-7B3D-4DB1-9921-6691973D09D1}">
      <dsp:nvSpPr>
        <dsp:cNvPr id="0" name=""/>
        <dsp:cNvSpPr/>
      </dsp:nvSpPr>
      <dsp:spPr>
        <a:xfrm>
          <a:off x="0" y="395961"/>
          <a:ext cx="3087779" cy="3563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/>
            <a:t>Probrali jsme hlavní výhody a možnosti, které nabízíme při prodeji kuchyní na míru.</a:t>
          </a:r>
          <a:endParaRPr lang="en-US" sz="1400" kern="1200"/>
        </a:p>
      </dsp:txBody>
      <dsp:txXfrm>
        <a:off x="0" y="395961"/>
        <a:ext cx="3087779" cy="3563657"/>
      </dsp:txXfrm>
    </dsp:sp>
    <dsp:sp modelId="{2D8B4B4F-3F0F-48DB-A17C-9628BD98C59D}">
      <dsp:nvSpPr>
        <dsp:cNvPr id="0" name=""/>
        <dsp:cNvSpPr/>
      </dsp:nvSpPr>
      <dsp:spPr>
        <a:xfrm>
          <a:off x="3396556" y="0"/>
          <a:ext cx="3087779" cy="3959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800" kern="1200"/>
            <a:t>Zájem o nabídku</a:t>
          </a:r>
          <a:endParaRPr lang="en-US" sz="1800" kern="1200"/>
        </a:p>
      </dsp:txBody>
      <dsp:txXfrm>
        <a:off x="3396556" y="0"/>
        <a:ext cx="3087779" cy="395961"/>
      </dsp:txXfrm>
    </dsp:sp>
    <dsp:sp modelId="{2DDEDF25-2E1E-422F-B679-39A4859E2A91}">
      <dsp:nvSpPr>
        <dsp:cNvPr id="0" name=""/>
        <dsp:cNvSpPr/>
      </dsp:nvSpPr>
      <dsp:spPr>
        <a:xfrm>
          <a:off x="3396556" y="395961"/>
          <a:ext cx="3087779" cy="3563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/>
            <a:t>Pokud vás naše nabídky zaujaly, rádi poskytneme další informace a podrobnosti.</a:t>
          </a:r>
          <a:endParaRPr lang="en-US" sz="1400" kern="1200"/>
        </a:p>
      </dsp:txBody>
      <dsp:txXfrm>
        <a:off x="3396556" y="395961"/>
        <a:ext cx="3087779" cy="3563657"/>
      </dsp:txXfrm>
    </dsp:sp>
    <dsp:sp modelId="{2BF4E49B-FFC8-44BE-8A28-5F5C19B4D995}">
      <dsp:nvSpPr>
        <dsp:cNvPr id="0" name=""/>
        <dsp:cNvSpPr/>
      </dsp:nvSpPr>
      <dsp:spPr>
        <a:xfrm>
          <a:off x="6793113" y="0"/>
          <a:ext cx="3087779" cy="3959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800" kern="1200"/>
            <a:t>Cesta k dokonalé kuchyni</a:t>
          </a:r>
          <a:endParaRPr lang="en-US" sz="1800" kern="1200"/>
        </a:p>
      </dsp:txBody>
      <dsp:txXfrm>
        <a:off x="6793113" y="0"/>
        <a:ext cx="3087779" cy="395961"/>
      </dsp:txXfrm>
    </dsp:sp>
    <dsp:sp modelId="{48B5845A-BE94-4B8F-A4F6-9C0F2392CB07}">
      <dsp:nvSpPr>
        <dsp:cNvPr id="0" name=""/>
        <dsp:cNvSpPr/>
      </dsp:nvSpPr>
      <dsp:spPr>
        <a:xfrm>
          <a:off x="6793113" y="395961"/>
          <a:ext cx="3087779" cy="3563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/>
            <a:t>Začněte svou cestu k dokonalé kuchyni ještě dnes a objevte možnosti, které máme pro vás připravené.</a:t>
          </a:r>
          <a:endParaRPr lang="en-US" sz="1400" kern="1200"/>
        </a:p>
      </dsp:txBody>
      <dsp:txXfrm>
        <a:off x="6793113" y="395961"/>
        <a:ext cx="3087779" cy="35636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24/3/layout/hArchList1">
  <dgm:title val="Horizontal Text Blocks"/>
  <dgm:desc val="Short bits of text with formatted headers. Use as an easier-to-read alternative to a bulleted list."/>
  <dgm:catLst>
    <dgm:cat type="list" pri="100"/>
    <dgm:cat type="timeline" pri="500"/>
    <dgm:cat type="process" pri="6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vertAlign" val="t"/>
          <dgm:param type="horzAlign" val="l"/>
        </dgm:alg>
      </dgm:if>
      <dgm:else name="Name3">
        <dgm:alg type="lin">
          <dgm:param type="vertAlign" val="t"/>
          <dgm:param type="horzAlign" val="r"/>
        </dgm:alg>
      </dgm:else>
    </dgm:choose>
    <dgm:presOf/>
    <dgm:constrLst>
      <dgm:constr type="primFontSz" for="des" forName="pictRect" op="equ" val="18"/>
      <dgm:constr type="primFontSz" for="des" forName="textRect" refType="primFontSz" refFor="des" refForName="pictRect" op="equ" fact="0.77"/>
      <dgm:constr type="w" for="ch" forName="compNode" refType="w"/>
      <dgm:constr type="h" for="ch" forName="compNode" refType="h"/>
      <dgm:constr type="h" for="des" forName="pictRect" op="equ"/>
      <dgm:constr type="h" for="des" forName="pictRect" refType="primFontSz" refFor="des" refForName="pictRect" fact="3"/>
      <dgm:constr type="w" for="ch" ptType="sibTrans" refType="w" refFor="ch" refForName="compNode" op="equ" fact="0.1"/>
      <dgm:constr type="sp" refType="w" refFor="ch" refForName="compNode" op="equ" fact="0.1"/>
    </dgm:constrLst>
    <dgm:ruleLst/>
    <dgm:forEach name="Name4" axis="ch" ptType="node" cnt="20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h" for="ch" forName="pictRect" refType="h" fact="0.1"/>
          <dgm:constr type="l" for="ch" forName="pictRect"/>
          <dgm:constr type="t" for="ch" forName="pictRect"/>
          <dgm:constr type="l" for="ch" forName="textRect"/>
          <dgm:constr type="t" for="ch" forName="textRect" refType="b" refFor="ch" refForName="pictRect"/>
        </dgm:constrLst>
        <dgm:ruleLst/>
        <dgm:layoutNode name="pictRect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choosePictRectConstraints">
            <dgm:if name="ifPictRectConstraints" func="var" arg="dir" op="equ" val="norm">
              <dgm:constrLst>
                <dgm:constr type="h" refType="w" op="lte" fact="0.4"/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Pic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textRect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chooseTextRectConstraints">
            <dgm:if name="ifTextRectConstraints" func="var" arg="dir" op="equ" val="norm">
              <dgm:constrLst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Tex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60BD2-279D-4483-A4B7-3183E70999D9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84F30-CF7E-40E0-83A0-D4DB16E18A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2051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Obsah vygenerovaný umělou inteligencí může být nesprávný.
Dnešní prezentace se zaměří na prodej kuchyní na míru jako efektivní řešení pro vaše domovy. Probereme různé aspekty, od návrhu a materiálů, až po zákaznické reference a finanční otázky.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3174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Kuchyně na míru nabízejí řadu výhod, včetně optimalizace prostoru, personalizovaného designu a kvalitního provedení. Tyto prvky přispívají k dlouhé životnosti a spokojenosti uživatelů.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2068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Kuchyně na míru jsou navrženy tak, aby maximálně využily dostupný prostor. To zahrnuje chytré úložné systémy a ergononomické uspořádání, které usnadňuje vaření a pohyb v kuchyni.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32465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Design kuchyně na míru umožňuje zákazníkům vybrat si každý detail dle svých preferencí. Od barev a textur po uspořádání, každá kuchyně je jedinečná a odráží osobnost majitele.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0454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Kuchyně na míru jsou často vyrobeny z kvalitních materiálů, což zajišťuje jejich dlouhou životnost. Investice do kvalitního provedení se vyplatí v podobě trvalé funkčnosti a estetického vzhledu.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4551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Při návrhu kuchyně na míru je důležité zvolit vhodné materiály a sledovat aktuální trendy. To zahrnuje výběr z různých povrchů a inovativních designových řešení.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45206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Mezi nejoblíbenější materiály patří dřevo, kámen, laminát a nerezová ocel. Každý materiál má své výhody a je vhodný pro různé styly kuchyní.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7957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Současné trendy zahrnují otevřené uspořádání, minimalistický design a použití přírodních materiálů. Tyto prvky přispívají k modernímu a funkčnímu vzhledu kuchyně.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0584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Zájem o ekologické a udržitelné materiály roste. Zákazníci hledají alternativy, které minimalizují dopad na životní prostředí, například recyklované materiály a certifikované dřevo.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41771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Představíme několik úspěšných realizací, které ilustrují rozmanitost designu a kvalitu našich kuchyní na míru. Každý projekt je unikátní a přizpůsoben specifickým požadavkům zákazníků.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1840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Podíváme se na konkrétní projekty, kde byly kuchyně na míru úspěšně realizovány. Tyto příklady demonstrují jak funkčnost, tak estetiku, které naše kuchyně nabízejí.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6903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V této prezentaci se podíváme na úvod do světa kuchyní na míru, proces návrhu, výhody těchto kuchyní, používané materiály a trendy, ukázky realizovaných projektů, zákaznické reference, finanční aspekty, servis a záruky, a nakonec jak začít s kuchyní na míru.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97652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Ukážeme vám, jak může kuchyň na míru proměnit starší a nefunkční prostor na moderní a efektivní kuchyni. Tyto proměny ukazují sílu designu a kreativity.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5604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Reference a recenze od našich zákazníků jsou klíčové pro budování důvěry a reputace. Podíváme se na přehled zákaznické spokojenosti a příběhy spokojených zákazníků.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03177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Naše analýzy ukazují vysokou úroveň spokojenosti zákazníků s našimi kuchyněmi na míru. Tyto údaje jsou důkazem kvality našich produktů a služeb.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27884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Podělíme se o několik inspirativních příběhů našich zákazníků, kteří byli spokojeni s našimi kuchyněmi na míru. Tyto příběhy ukazují, jak naše kuchyně změnily jejich životy.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35773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Při zvažování kuchyně na míru je důležité porozumět finančním aspektům, včetně stanovení rozpočtu, nákladové efektivity a možností financování a plateb.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68640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Před zahájením návrhu je klíčové stanovit si rozpočet. To vám pomůže vybrat správné materiály a design, které vyhovují vašim finančním možnostem.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76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Investice do kuchyně na míru může mít dlouhodobou nákladovou efektivitu, protože kvalitní materiály a design zajišťují delší životnost a nižší náklady na údržbu.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08458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Nabízíme různé možnosti financování a plateb, aby byl proces dostupnější pro každého zákazníka. Můžete si vybrat z různých plánů splácení, které vyhovují vašim potřebám.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8969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Naše služby nekončí dodáním kuchyně. Poskytujeme montáž a instalaci, pravidelný servis a záruky, které zajišťují vaši spokojenost a bezproblémové užívání kuchyně.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94331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Naši odborníci zajistí profesionální montáž a instalaci vaší kuchyně. Důkladně zkontrolují každý detail, aby bylo zajištěno, že vše funguje jak má.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624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Kuchyň je srdcem každého domova, a její design by měl odrážet potřeby a životní styl jejích obyvatel. Kuchyně na míru nabízejí skvělé možnosti přizpůsobení a moderní design, který odpovídá specifickým požadavkům klientů.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39055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Nabízíme servisní služby, které zahrnují údržbu a opravy, aby vaše kuchyň zůstala vždy v perfektním stavu. Naši technici jsou připraveni pomoci s jakýmikoli problémy.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88145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Naše záruky zajišťují, že máte klid, pokud jde o kvalitu našich kuchyní. Pečujeme o naše zákazníky i po prodeji, abychom zajistili trvalou spokojenost.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02701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Pokud zvažujete kuchyni na míru, máme několik jednoduchých kroků, jak začít. Od prvního kontaktu po přípravu na konzultaci, rádi vás provedeme celým procesem.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05747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Prvním krokem je kontaktovat nás prostřednictvím telefonu nebo e-mailu. Naši specialisté vám rádi poskytnou potřebné informace a domluví schůzku.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94921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Před konzultací je dobré mít představu o tom, co od své nové kuchyně očekáváte. Zvažte své preference ohledně stylu, rozpočtu a funkčnosti.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53440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Odpovíme na často kladené otázky, které mohou zákazníci mít ohledně kuchyní na míru. Tyto informace vám pomohou lépe porozumět procesu a očekáváním.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684213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V této prezentaci jsme probrali klíčové body týkající se prodeje kuchyní na míru. Pokud vás naše nabídky zaujaly, neváhejte nás kontaktovat pro více informací a začněte svou cestu k dokonalé kuchyni.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8930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Kuchyň hraje klíčovou roli v našich životech, slouží jako místo pro vaření, setkávání s rodinou a přáteli a také jako prostor pro kreativitu. Je důležité, aby byl její design funkční a estetický.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4037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V posledních letech se stále více lidí rozhoduje pro kuchyně na míru. Tento trend podporuje touha po individualitě a přizpůsobení, což umožňuje vytvořit kuchyň, která dokonale vyhovuje potřebám jejich domácnosti.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3411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Návrh kuchyně na míru je systematický proces, který zahrnuje několik klíčových kroků. Od počáteční konzultace s designérem, po výběr stylu a materiálů, až po schválení konečného návrhu.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3334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Prvním krokem v procesu návrhu je konzultace s designérem, který zjistí vaše potřeby a preference. Diskutuje se o praktických aspektech, jako je rozpočet, prostor a styl.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1390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 konzultaci se designér postaví první návrhy. Během této fáze si vyberete styl kuchyně a materiály, které chcete použít, což ovlivní konečný vzhled a funkčnost prostoru.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5401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Jakmile je návrh hotov, designér vám představí konečný plán. Je důležité pečlivě projít všechny detaily a ujistit se, že vyhovuje vašim požadavkům před zahájením výroby.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8591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44A44D-9000-76A8-0F9F-F2AD7E435B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69C844-7291-2CFD-173C-809D6142D0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9696EDD-09F0-13AC-29DC-29CEC9F96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72D79AB-CADF-D439-B460-2DC5DE4CA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282F9E1-8B7E-9059-2C6B-0D4EB099F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2839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EE51F2-96F4-ACFB-80FB-D70E0E070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F624476-0EAB-01E3-2CBD-A410ACBD40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B2BC7CB-822B-568B-CCBF-C017BA7A0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E56BAC5-C2F7-E4B4-E622-42E4DD5DF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02B0C4-0C7B-741E-FFCB-70AE33DB2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2501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507ED1F3-9262-E005-A65A-34A60527E4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D1032EB-CEC8-E52E-363C-A58A6774B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2E70A9E-C302-72C6-8763-F152F772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870D746-4D28-12B3-362B-9D1C89F3A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A632536-0AF1-C7B7-236E-946069C4C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1747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E881F1C-BE25-5545-E798-027D4F685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F4F3F0B-E392-51C4-BD8A-95F74AF814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9FD209C-8BE3-D3F7-D969-C8C9BE06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87E669B-EEE0-96C2-2C55-D9D2D9B8B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B2983EF-EF55-F40A-0980-4448D9FBF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2362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1528-7637-E19D-D369-7DC81957D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95C5465-205E-E16E-C96A-9E11248DC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315A992-E70E-D6B1-9B1C-574A77D16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3282F4-C973-36B6-DB9E-AD779144D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C6C750F-6E4C-79D1-88A3-A13A9C3E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607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4CFB9A3-CB26-0037-AD91-FF0832EDD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350B1C9-1C33-4290-0A71-C6E62D76E6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70A26A1-22F2-D7E3-F6ED-502977C6BE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A2D592A-3CA1-126B-0F8C-E40201C98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8215ECA-539E-2BEB-FA43-7D2B5E7BE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7E7C9F4-0802-1448-8563-B76133AE5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77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F4F422-B0AD-9153-4716-C61A2B8E9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922AA25-6A2E-AF5D-CE62-5D381F33E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CE31479-4205-381D-04FE-39350AE9A0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66099EF-F59E-C9E3-91FB-19820F6B53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C94254A-9C0B-0FB5-1F34-4A8921C9D1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03679E2-951E-5A86-76BF-718E3FEE8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C457FF14-26C0-084B-E391-F512AC58F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ED2EEC1B-3757-4550-B126-1B23B7951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1798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ED66211-5681-E4C1-BEB1-0374F9C0C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63E8F6C-78A1-EA10-D61E-42DF02F2A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CAC6787-D504-F204-BA07-A98D02CC4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1F7EC4C-D13C-427A-E1F6-D7C66D74B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226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F6300F71-8EE0-213D-0B12-66E6EB0F3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78F5422-592A-B5CF-181E-4B91147A5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46C3B00-6B75-B9CA-82F5-4258E117E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8260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55F82A-646B-4F2A-386E-0F6D871A4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B36A7D4-48DF-C914-1298-B0D3EE764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435029B3-C4DB-13C0-5FA7-F9A35F90B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3161FDA-0DE3-F415-34A0-ED4479C02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A40C422-2626-5CDF-9D21-D2E5F3F3E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0FA166D-A3E8-6B72-BA0C-A2D05D7CF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0035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98D7BA-785B-FC87-D0A0-F13757D33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C28B9EC-A90E-59EC-A71F-1D99EA5FB8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F14F518-9A2D-3BA5-67DB-8D634618C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87754A7-2502-47E1-2429-1C214BD6A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82F443E-8698-5618-A511-8CDFDD6B3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8193A0A-6E2E-432C-9BB0-9BD7C1BD4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4836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D5C2810B-4EFF-8744-AF89-9CF9A067E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168502C-2426-7B57-9BAD-7FB31FEF4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B18F399-335B-CB8B-D3FE-F11ADED541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25ED223-D147-A3E8-B401-95DCB43C47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0DC76E2-A7EF-6237-8939-DCD3BC3CA7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910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84F9D61-9303-40B4-9F7E-66A9B4EDC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889000" dist="406400" dir="21540000" sx="90000" sy="90000" algn="t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brázek 3" descr="Interiér moderní kuchyně se středovou deskou">
            <a:extLst>
              <a:ext uri="{FF2B5EF4-FFF2-40B4-BE49-F238E27FC236}">
                <a16:creationId xmlns:a16="http://schemas.microsoft.com/office/drawing/2014/main" id="{CF7B5B24-532F-4E11-AB55-A7CE419025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89" b="6016"/>
          <a:stretch/>
        </p:blipFill>
        <p:spPr>
          <a:xfrm>
            <a:off x="-1" y="-1"/>
            <a:ext cx="11416413" cy="6858001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13" name="Overlay">
            <a:extLst>
              <a:ext uri="{FF2B5EF4-FFF2-40B4-BE49-F238E27FC236}">
                <a16:creationId xmlns:a16="http://schemas.microsoft.com/office/drawing/2014/main" id="{648D746A-0359-4EAE-8CF9-062E28169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258714" y="258715"/>
            <a:ext cx="6858000" cy="6340569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60E516C-8381-60D5-3E72-BAA8FB1D4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558" y="1948171"/>
            <a:ext cx="4501057" cy="2661313"/>
          </a:xfrm>
        </p:spPr>
        <p:txBody>
          <a:bodyPr anchor="b">
            <a:normAutofit/>
          </a:bodyPr>
          <a:lstStyle/>
          <a:p>
            <a:pPr algn="l"/>
            <a:r>
              <a:rPr lang="cs-CZ" sz="4400">
                <a:solidFill>
                  <a:srgbClr val="FFFFFF"/>
                </a:solidFill>
              </a:rPr>
              <a:t>Prodej kuchyní na míru: Efektivní řešení pro váš domov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42436BD-7519-27AA-065E-962A31160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9558" y="4814201"/>
            <a:ext cx="4501056" cy="1306820"/>
          </a:xfrm>
        </p:spPr>
        <p:txBody>
          <a:bodyPr anchor="t">
            <a:normAutofit/>
          </a:bodyPr>
          <a:lstStyle/>
          <a:p>
            <a:pPr algn="l"/>
            <a:r>
              <a:rPr lang="cs-CZ">
                <a:solidFill>
                  <a:srgbClr val="FFFFFF"/>
                </a:solidFill>
              </a:rPr>
              <a:t>Vytvořte ideální kuchyni podle vašich představ</a:t>
            </a:r>
          </a:p>
        </p:txBody>
      </p:sp>
    </p:spTree>
    <p:extLst>
      <p:ext uri="{BB962C8B-B14F-4D97-AF65-F5344CB8AC3E}">
        <p14:creationId xmlns:p14="http://schemas.microsoft.com/office/powerpoint/2010/main" val="197732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269F51B-5A7D-673E-4C21-5681A97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Výhody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35537796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5E6CFF1-2F42-4E10-9A97-F116F46F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 descr="Lidé v kanceláři">
            <a:extLst>
              <a:ext uri="{FF2B5EF4-FFF2-40B4-BE49-F238E27FC236}">
                <a16:creationId xmlns:a16="http://schemas.microsoft.com/office/drawing/2014/main" id="{883F152B-926F-4AC1-BD66-BD9DD3C19A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 amt="35000"/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3B5CCACE-C87D-C863-3E09-9B7631BA4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065862"/>
            <a:ext cx="6052955" cy="47262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8000">
                <a:ln w="22225">
                  <a:solidFill>
                    <a:srgbClr val="FFFFFF"/>
                  </a:solidFill>
                </a:ln>
                <a:noFill/>
              </a:rPr>
              <a:t>Optimalizace prostoru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6A8629B-8289-498B-939B-1CA0C1061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12899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076DE8C-4870-C6D7-1376-F74BBB2B2A41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534641" y="1065862"/>
            <a:ext cx="3860002" cy="47262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Chytré úložné systémy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Kuchyně na míru využívají inovativní úložné systémy, které optimalizují prostor a zlepšují organizaci.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Ergonomické uspořádání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Ergonomické uspořádání kuchyně zajišťuje efektivní pohyb a usnadňuje vaření, což zvyšuje komfort při používání.</a:t>
            </a:r>
          </a:p>
        </p:txBody>
      </p:sp>
    </p:spTree>
    <p:extLst>
      <p:ext uri="{BB962C8B-B14F-4D97-AF65-F5344CB8AC3E}">
        <p14:creationId xmlns:p14="http://schemas.microsoft.com/office/powerpoint/2010/main" val="32445119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D7DAE7C-5747-18E7-94AF-E61225BC2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Personalizovaný design</a:t>
            </a:r>
          </a:p>
        </p:txBody>
      </p:sp>
      <p:pic>
        <p:nvPicPr>
          <p:cNvPr id="5" name="Zástupný obsah 4" descr="Velká nová domácí kuchyně s žulovou deskou">
            <a:extLst>
              <a:ext uri="{FF2B5EF4-FFF2-40B4-BE49-F238E27FC236}">
                <a16:creationId xmlns:a16="http://schemas.microsoft.com/office/drawing/2014/main" id="{9AFE2E0E-6934-408D-B8EF-A1B2F130922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5893" b="6591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B554F22-E17D-9ACD-5D99-699028FF810A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797004" y="670559"/>
            <a:ext cx="4555782" cy="54450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Vyberte si detaily</a:t>
            </a:r>
          </a:p>
          <a:p>
            <a:pPr marL="0" lvl="1" indent="0">
              <a:buNone/>
            </a:pPr>
            <a:r>
              <a:rPr lang="cs-CZ" sz="1400"/>
              <a:t>Kuchyně na míru umožňuje zákazníkům vybrat si každý detail, ať už jde o barvy nebo textury.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Jedinečné uspořádání</a:t>
            </a:r>
          </a:p>
          <a:p>
            <a:pPr marL="0" lvl="1" indent="0">
              <a:buNone/>
            </a:pPr>
            <a:r>
              <a:rPr lang="cs-CZ" sz="1400"/>
              <a:t>Každé uspořádání kuchyně je jedinečné a přizpůsobené potřebám a preferencím majitele.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Odráží osobnost</a:t>
            </a:r>
          </a:p>
          <a:p>
            <a:pPr marL="0" lvl="1" indent="0">
              <a:buNone/>
            </a:pPr>
            <a:r>
              <a:rPr lang="cs-CZ" sz="1400"/>
              <a:t>Kuchyně na míru odráží osobnost majitele, zajišťuje funkčnost a estetiku.</a:t>
            </a:r>
          </a:p>
        </p:txBody>
      </p:sp>
    </p:spTree>
    <p:extLst>
      <p:ext uri="{BB962C8B-B14F-4D97-AF65-F5344CB8AC3E}">
        <p14:creationId xmlns:p14="http://schemas.microsoft.com/office/powerpoint/2010/main" val="555976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3A751A7-D19D-5D9C-65AD-38E226945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Kvalitní provedení a dlouhá životnost</a:t>
            </a:r>
          </a:p>
        </p:txBody>
      </p:sp>
      <p:pic>
        <p:nvPicPr>
          <p:cNvPr id="5" name="Zástupný obsah 4" descr="Záběr na moderní interiér kuchyně.">
            <a:extLst>
              <a:ext uri="{FF2B5EF4-FFF2-40B4-BE49-F238E27FC236}">
                <a16:creationId xmlns:a16="http://schemas.microsoft.com/office/drawing/2014/main" id="{0E0A14B3-0F3C-43B0-B583-F3F3BEF2AAC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b="369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26FD791-5AEF-FAFF-AF4A-0669ABF06FEA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Kvalitní materiály</a:t>
            </a:r>
          </a:p>
          <a:p>
            <a:pPr marL="0" lvl="1" indent="0">
              <a:buNone/>
            </a:pPr>
            <a:r>
              <a:rPr lang="cs-CZ" sz="1400"/>
              <a:t>Použití kvalitních materiálů při výrobě kuchyní na míru zajišťuje jejich odolnost a dlouhou životnost.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Trvalá funkčnost</a:t>
            </a:r>
          </a:p>
          <a:p>
            <a:pPr marL="0" lvl="1" indent="0">
              <a:buNone/>
            </a:pPr>
            <a:r>
              <a:rPr lang="cs-CZ" sz="1400"/>
              <a:t>Investice do kvalitního provedení kuchyně se vyplácí ve formě trvalé funkčnosti a snadné údržby.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Estetický vzhled</a:t>
            </a:r>
          </a:p>
          <a:p>
            <a:pPr marL="0" lvl="1" indent="0">
              <a:buNone/>
            </a:pPr>
            <a:r>
              <a:rPr lang="cs-CZ" sz="1400"/>
              <a:t>Kuchyně na míru nabízí estetický vzhled, který zvyšuje hodnotu domácnosti a přispívá k příjemnému prostředí.</a:t>
            </a:r>
          </a:p>
        </p:txBody>
      </p:sp>
    </p:spTree>
    <p:extLst>
      <p:ext uri="{BB962C8B-B14F-4D97-AF65-F5344CB8AC3E}">
        <p14:creationId xmlns:p14="http://schemas.microsoft.com/office/powerpoint/2010/main" val="30646381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268FCFB-E048-99AA-192C-DD1369214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Materiály a trendy v kuchyních na míru</a:t>
            </a:r>
          </a:p>
        </p:txBody>
      </p:sp>
    </p:spTree>
    <p:extLst>
      <p:ext uri="{BB962C8B-B14F-4D97-AF65-F5344CB8AC3E}">
        <p14:creationId xmlns:p14="http://schemas.microsoft.com/office/powerpoint/2010/main" val="33320071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40E93D9-F13F-4097-A159-E0A6CEBA8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95B87F4-A0F7-2DD6-D859-547CE9E08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916" y="444464"/>
            <a:ext cx="3420305" cy="190631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/>
              <a:t>Nejoblíbenější materiály</a:t>
            </a:r>
          </a:p>
        </p:txBody>
      </p:sp>
      <p:pic>
        <p:nvPicPr>
          <p:cNvPr id="5" name="Zástupný obsah 4" descr="Obchod s kuchyňskou linkou">
            <a:extLst>
              <a:ext uri="{FF2B5EF4-FFF2-40B4-BE49-F238E27FC236}">
                <a16:creationId xmlns:a16="http://schemas.microsoft.com/office/drawing/2014/main" id="{67A50E3A-ED41-4725-8C02-F07CCC28927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21534" b="1"/>
          <a:stretch/>
        </p:blipFill>
        <p:spPr>
          <a:xfrm>
            <a:off x="20" y="2768743"/>
            <a:ext cx="4278264" cy="408925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A3D150B-ADB5-401D-8304-C7845A1095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768743"/>
            <a:ext cx="4310288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9AF076E-7FBE-D033-0256-1BA460ED6F35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5431646" y="678955"/>
            <a:ext cx="5586448" cy="540974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Dřevo</a:t>
            </a:r>
          </a:p>
          <a:p>
            <a:pPr marL="0" lvl="1" indent="0">
              <a:buNone/>
            </a:pPr>
            <a:r>
              <a:rPr lang="cs-CZ" sz="1400"/>
              <a:t>Dřevo dodává kuchyni teplý a přírodní vzhled. Je oblíbené pro svou trvanlivost a estetiku.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Kámen</a:t>
            </a:r>
          </a:p>
          <a:p>
            <a:pPr marL="0" lvl="1" indent="0">
              <a:buNone/>
            </a:pPr>
            <a:r>
              <a:rPr lang="cs-CZ" sz="1400"/>
              <a:t>Kameny, jako je žula nebo mramor, jsou vysoce ceněny pro svou odolnost a luxusní vzhled. Jsou ideální na pracovní desky.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Laminát</a:t>
            </a:r>
          </a:p>
          <a:p>
            <a:pPr marL="0" lvl="1" indent="0">
              <a:buNone/>
            </a:pPr>
            <a:r>
              <a:rPr lang="cs-CZ" sz="1400"/>
              <a:t>Laminát je cenově dostupný a dostupný v mnoha designech. Je snadný na údržbu a odolný vůči poškrábání.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Nerezová ocel</a:t>
            </a:r>
          </a:p>
          <a:p>
            <a:pPr marL="0" lvl="1" indent="0">
              <a:buNone/>
            </a:pPr>
            <a:r>
              <a:rPr lang="cs-CZ" sz="1400"/>
              <a:t>Nerezová ocel je moderní a hygienický materiál. Je oblíbená pro spotřebiče a povrchy kuchyně díky své odolnosti.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D3AB31-A71C-4414-BA05-CF667CBA3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5909" y="3396995"/>
            <a:ext cx="6858002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3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3674BE2-09F0-D410-1335-DA5666ECD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Trendy v designu kuchyní</a:t>
            </a:r>
          </a:p>
        </p:txBody>
      </p:sp>
      <p:pic>
        <p:nvPicPr>
          <p:cNvPr id="5" name="Zástupný obsah 4" descr="Prázdné židle a stůl v kuchyni">
            <a:extLst>
              <a:ext uri="{FF2B5EF4-FFF2-40B4-BE49-F238E27FC236}">
                <a16:creationId xmlns:a16="http://schemas.microsoft.com/office/drawing/2014/main" id="{E3867535-21A5-4CFB-83DD-8B6ACC257E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11515" b="10888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FAD3C1D0-92B1-AC93-0693-6440B3270790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797004" y="670559"/>
            <a:ext cx="4555782" cy="54450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Otevřené uspořádání</a:t>
            </a:r>
          </a:p>
          <a:p>
            <a:pPr marL="0" lvl="1" indent="0">
              <a:buNone/>
            </a:pPr>
            <a:r>
              <a:rPr lang="cs-CZ" sz="1400"/>
              <a:t>Otevřené uspořádání kuchyně podporuje společenský interakční prostor a zajišťuje plynulost mezi místnostmi.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Minimalistický design</a:t>
            </a:r>
          </a:p>
          <a:p>
            <a:pPr marL="0" lvl="1" indent="0">
              <a:buNone/>
            </a:pPr>
            <a:r>
              <a:rPr lang="cs-CZ" sz="1400"/>
              <a:t>Minimalistický design vytváří čistý a elegantní vzhled kuchyně, zdůrazňuje jednoduchost a funkčnost.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Přírodní materiály</a:t>
            </a:r>
          </a:p>
          <a:p>
            <a:pPr marL="0" lvl="1" indent="0">
              <a:buNone/>
            </a:pPr>
            <a:r>
              <a:rPr lang="cs-CZ" sz="1400"/>
              <a:t>Použití přírodních materiálů v kuchyni přináší teplý a autentický pocit, který zvyšuje celkovou atmosféru prostoru.</a:t>
            </a:r>
          </a:p>
        </p:txBody>
      </p:sp>
    </p:spTree>
    <p:extLst>
      <p:ext uri="{BB962C8B-B14F-4D97-AF65-F5344CB8AC3E}">
        <p14:creationId xmlns:p14="http://schemas.microsoft.com/office/powerpoint/2010/main" val="30072573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F7EBAE4-9945-4473-9E34-B2C66EA0F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A83B5EE-C2D1-42D4-9E7F-BCAEBE78C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9336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Ekologické a udržitelné materiály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1BBBF20-3848-366F-7A23-407DA4754753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Rostoucí zájem</a:t>
            </a:r>
          </a:p>
          <a:p>
            <a:pPr marL="0" lvl="1" indent="0">
              <a:buNone/>
            </a:pPr>
            <a:r>
              <a:rPr lang="cs-CZ" sz="1400"/>
              <a:t>Zákazníci stále více hledají ekologické a udržitelné materiály, což ovlivňuje trh a výrobce.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Recyklované materiály</a:t>
            </a:r>
          </a:p>
          <a:p>
            <a:pPr marL="0" lvl="1" indent="0">
              <a:buNone/>
            </a:pPr>
            <a:r>
              <a:rPr lang="cs-CZ" sz="1400"/>
              <a:t>Recyklované materiály představují efektivní způsob, jak snížit ekologickou stopu a využít existující zdroje.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Certifikované dřevo</a:t>
            </a:r>
          </a:p>
          <a:p>
            <a:pPr marL="0" lvl="1" indent="0">
              <a:buNone/>
            </a:pPr>
            <a:r>
              <a:rPr lang="cs-CZ" sz="1400"/>
              <a:t>Certifikované dřevo zaručuje, že dřevo bylo získáno udržitelným způsobem a minimalizuje dopad na životní prostředí.</a:t>
            </a:r>
          </a:p>
        </p:txBody>
      </p:sp>
      <p:pic>
        <p:nvPicPr>
          <p:cNvPr id="5" name="Zástupný obsah 4" descr="Detail letokruhů stromů se symbolem zelené recyklace.&#10;Koncepce životního prostředí a recyklace.">
            <a:extLst>
              <a:ext uri="{FF2B5EF4-FFF2-40B4-BE49-F238E27FC236}">
                <a16:creationId xmlns:a16="http://schemas.microsoft.com/office/drawing/2014/main" id="{5DB3AE68-A46F-43F9-9784-B96B06CEF17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4601" r="28648" b="-2"/>
          <a:stretch/>
        </p:blipFill>
        <p:spPr>
          <a:xfrm>
            <a:off x="6374920" y="758514"/>
            <a:ext cx="5122238" cy="5122238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12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6261882" y="687822"/>
            <a:ext cx="5471147" cy="5471147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48561" y="921125"/>
            <a:ext cx="791021" cy="769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8296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EF104C6-47CC-04C5-E468-B1852BD52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Ukázky realizovaných projektů</a:t>
            </a:r>
          </a:p>
        </p:txBody>
      </p:sp>
    </p:spTree>
    <p:extLst>
      <p:ext uri="{BB962C8B-B14F-4D97-AF65-F5344CB8AC3E}">
        <p14:creationId xmlns:p14="http://schemas.microsoft.com/office/powerpoint/2010/main" val="40302199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Zástupný obsah 4" descr="Minimalistický kuchyňský kout s oknem a parketovou podlahou, skříněmi, plynovým sporákem, pultem se stoličkami a stropními svítidly">
            <a:extLst>
              <a:ext uri="{FF2B5EF4-FFF2-40B4-BE49-F238E27FC236}">
                <a16:creationId xmlns:a16="http://schemas.microsoft.com/office/drawing/2014/main" id="{D1C84721-B6E8-4E32-A3B1-A96B90ED546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 amt="60000"/>
          </a:blip>
          <a:srcRect t="4125" b="11606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F7986F5-D6AC-7192-94DC-E10576119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71570"/>
            <a:ext cx="5155261" cy="40720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Příklady úspěšných realizací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C403DCA-839E-EF4D-FA2F-90F4917165E3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85986" y="1671566"/>
            <a:ext cx="5170861" cy="407204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Funkčnost kuchyní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Ukážeme příklady kuchyní, které byly navrženy s důrazem na maximální funkčnost a efektivitu prostoru.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Estetika designu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Demonstrujeme, jak estetické prvky a moderní design mohou zvýšit krásu a hodnotu kuchyně.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Úspěšné realizace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Představíme úspěšné projekty, které ukazují, jak kuchyně na míru splnily očekávání zákazníků.</a:t>
            </a:r>
          </a:p>
        </p:txBody>
      </p:sp>
    </p:spTree>
    <p:extLst>
      <p:ext uri="{BB962C8B-B14F-4D97-AF65-F5344CB8AC3E}">
        <p14:creationId xmlns:p14="http://schemas.microsoft.com/office/powerpoint/2010/main" val="6207247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8C001BD-DF4A-8998-9CEE-47E74D32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Program prezentace</a:t>
            </a:r>
          </a:p>
        </p:txBody>
      </p:sp>
      <p:pic>
        <p:nvPicPr>
          <p:cNvPr id="5" name="Zástupný obsah 4" descr="Dřevěný kuchyňský středový ostrůvek s několika keramikami">
            <a:extLst>
              <a:ext uri="{FF2B5EF4-FFF2-40B4-BE49-F238E27FC236}">
                <a16:creationId xmlns:a16="http://schemas.microsoft.com/office/drawing/2014/main" id="{45A3C61E-2030-4D39-AD4E-67CC27E5B3C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3345" b="-2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6AFA894-778C-FCA0-65E6-59DDDBD3ED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97004" y="670559"/>
            <a:ext cx="4555782" cy="544507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Úvod do světa kuchyní na míru</a:t>
            </a:r>
          </a:p>
          <a:p>
            <a:r>
              <a:rPr lang="en-US" sz="2000"/>
              <a:t>Proces návrhu kuchyně na míru</a:t>
            </a:r>
          </a:p>
          <a:p>
            <a:r>
              <a:rPr lang="en-US" sz="2000"/>
              <a:t>Výhody kuchyní na míru</a:t>
            </a:r>
          </a:p>
          <a:p>
            <a:r>
              <a:rPr lang="en-US" sz="2000"/>
              <a:t>Materiály a trendy v kuchyních na míru</a:t>
            </a:r>
          </a:p>
          <a:p>
            <a:r>
              <a:rPr lang="en-US" sz="2000"/>
              <a:t>Ukázky realizovaných projektů</a:t>
            </a:r>
          </a:p>
          <a:p>
            <a:r>
              <a:rPr lang="en-US" sz="2000"/>
              <a:t>Zákaznické reference a recenze</a:t>
            </a:r>
          </a:p>
          <a:p>
            <a:r>
              <a:rPr lang="en-US" sz="2000"/>
              <a:t>Finanční aspekty kuchyní na míru</a:t>
            </a:r>
          </a:p>
          <a:p>
            <a:r>
              <a:rPr lang="en-US" sz="2000"/>
              <a:t>Servis a záruky</a:t>
            </a:r>
          </a:p>
          <a:p>
            <a:r>
              <a:rPr lang="en-US" sz="2000"/>
              <a:t>Jak začít s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14992081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Zástupný obsah 4" descr="Renovace domácí kuchyně před a po.">
            <a:extLst>
              <a:ext uri="{FF2B5EF4-FFF2-40B4-BE49-F238E27FC236}">
                <a16:creationId xmlns:a16="http://schemas.microsoft.com/office/drawing/2014/main" id="{546C8B41-3905-4B85-8DD3-2F6CD7E7E8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5272" r="-4" b="-4"/>
          <a:stretch/>
        </p:blipFill>
        <p:spPr>
          <a:xfrm>
            <a:off x="2511713" y="3104705"/>
            <a:ext cx="3634674" cy="321733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9C6B508-0B2C-4D80-99F6-BC8C9C693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5511" y="805742"/>
            <a:ext cx="3647770" cy="3193211"/>
            <a:chOff x="1674895" y="1345036"/>
            <a:chExt cx="5428610" cy="421093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A54034F-F9B1-4048-9AEF-C7AB990539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583F029-E06B-49B5-9779-2E8CEFD77C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CAEBFCD5-5356-4326-8D39-8235A46CD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5315" y="685805"/>
            <a:ext cx="3624947" cy="3193211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241E5B-1D30-4921-7ED4-0C5293C16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584" y="859808"/>
            <a:ext cx="3543197" cy="28789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Před a po: proměny kuchyní</a:t>
            </a:r>
          </a:p>
        </p:txBody>
      </p:sp>
      <p:grpSp>
        <p:nvGrpSpPr>
          <p:cNvPr id="18" name="Graphic 38">
            <a:extLst>
              <a:ext uri="{FF2B5EF4-FFF2-40B4-BE49-F238E27FC236}">
                <a16:creationId xmlns:a16="http://schemas.microsoft.com/office/drawing/2014/main" id="{6B67BE95-96EF-433C-9F29-B0732AA6B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17004"/>
            <a:ext cx="1370098" cy="508993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D324976-1596-4B76-A61C-5626816B24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44DEF24-FB22-48A2-8257-B97AD7E1AA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4">
            <a:extLst>
              <a:ext uri="{FF2B5EF4-FFF2-40B4-BE49-F238E27FC236}">
                <a16:creationId xmlns:a16="http://schemas.microsoft.com/office/drawing/2014/main" id="{D6E8B984-55B9-4A62-A043-997D00F0A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9048" y="2445529"/>
            <a:ext cx="849365" cy="849366"/>
            <a:chOff x="5829300" y="3162300"/>
            <a:chExt cx="532256" cy="532257"/>
          </a:xfrm>
          <a:solidFill>
            <a:srgbClr val="FFFFFF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4FAF4A8-82EB-4F6F-B601-43EBF0BD12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6F2473F-E069-4558-9B41-E285BBE030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C9A4A76-2C9F-486C-9663-6A30A022DE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8431DC7-D4CB-479A-AFA4-5B0C597A2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0755DA1-6F28-4612-A4A7-B915468C6D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616ED79-5475-49E6-A5FE-8D9DB12FB0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1DCEB47-7140-4682-8DBF-7667BE28FC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A931BD3-5A56-42F2-B6B5-647B28D1CF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20E4C8E-4190-498D-9556-6DA668A81F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4B2F30F-0B57-4D60-A087-CD6A471F68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C5E8C73-ED41-4214-AEE6-3C5F493846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1F94534-FE3E-476C-870B-E714E4A668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DE6C1B0-4D58-4937-B2B7-B1207CA18F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" name="Graphic 4">
            <a:extLst>
              <a:ext uri="{FF2B5EF4-FFF2-40B4-BE49-F238E27FC236}">
                <a16:creationId xmlns:a16="http://schemas.microsoft.com/office/drawing/2014/main" id="{DDFA5A3F-B050-4826-ACB4-F634DD12C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9048" y="2445529"/>
            <a:ext cx="849365" cy="849366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45D7489-248E-4EB2-A887-30A9C396E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B6BF832-C29A-4992-8772-6B33118C5A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06C84D-D026-40FC-A1FB-0482450B6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2D9620B-AA48-430C-BACC-01BF1B128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C7842E4-3E00-4846-B285-345F6B324B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20E203-7898-4AE9-A9E5-F5C3644152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6A5C8C3-E77D-410A-8D95-0B15B8E61D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E9CE1FB-B266-47D2-A0AC-79D1DDBAA6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8862FCB-5370-44C9-803F-017FF89393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1EC218E-7E2A-4304-96EA-1A7AA046E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6904051-0B1B-4340-8A1F-FC345A500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D8B68CD-1F5B-4E19-A474-4290A7386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219F1BA-F2AD-4C0B-B881-AF7702BFA0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CD929F0-E0E9-7837-86EB-1E71A098C9ED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572070" y="1130846"/>
            <a:ext cx="4879971" cy="4351338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Transformace prostoru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Kuchyně na míru mohou dramaticky změnit starší a nefunkční prostor na moderní a efektivní místo pro vaření a setkávání.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Síla designu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Kreativní design hraje klíčovou roli v proměnách kuchyní, které zlepšují funkčnost a estetiku prostoru.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Efektivita kuchyně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Moderní kuchyně jsou navrženy tak, aby byly efektivní a usnadnily vaření a každodenní činnosti.</a:t>
            </a:r>
          </a:p>
        </p:txBody>
      </p:sp>
    </p:spTree>
    <p:extLst>
      <p:ext uri="{BB962C8B-B14F-4D97-AF65-F5344CB8AC3E}">
        <p14:creationId xmlns:p14="http://schemas.microsoft.com/office/powerpoint/2010/main" val="25242640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DFB9E3B-15E3-9157-7B24-A3BC7EB4D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Zákaznické reference a recenze</a:t>
            </a:r>
          </a:p>
        </p:txBody>
      </p:sp>
    </p:spTree>
    <p:extLst>
      <p:ext uri="{BB962C8B-B14F-4D97-AF65-F5344CB8AC3E}">
        <p14:creationId xmlns:p14="http://schemas.microsoft.com/office/powerpoint/2010/main" val="28296612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 descr="Pár pracuje ve skladu">
            <a:extLst>
              <a:ext uri="{FF2B5EF4-FFF2-40B4-BE49-F238E27FC236}">
                <a16:creationId xmlns:a16="http://schemas.microsoft.com/office/drawing/2014/main" id="{636636C3-5107-4C25-80F2-5F35E357B04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5884" r="-1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BF3F2F5-1461-C534-51A4-925B87205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Přehled zákaznické spokojenosti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A5180DA-9C2D-D95A-9D5B-D53E33D3592A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Vysoká spokojenost zákazníků</a:t>
            </a:r>
          </a:p>
          <a:p>
            <a:pPr marL="0" lvl="1" indent="0">
              <a:buNone/>
            </a:pPr>
            <a:r>
              <a:rPr lang="cs-CZ" sz="1400"/>
              <a:t>Analýzy ukazují, že zákazníci jsou velmi spokojeni s našimi kuchyněmi na míru, což potvrzuje kvalitu našich produktů.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Kvalita produktů a služeb</a:t>
            </a:r>
          </a:p>
          <a:p>
            <a:pPr marL="0" lvl="1" indent="0">
              <a:buNone/>
            </a:pPr>
            <a:r>
              <a:rPr lang="cs-CZ" sz="1400"/>
              <a:t>Naše kuchyně na míru reflektují vysokou kvalitu, která je klíčovým faktorem v zákaznické spokojenosti.</a:t>
            </a:r>
          </a:p>
        </p:txBody>
      </p:sp>
    </p:spTree>
    <p:extLst>
      <p:ext uri="{BB962C8B-B14F-4D97-AF65-F5344CB8AC3E}">
        <p14:creationId xmlns:p14="http://schemas.microsoft.com/office/powerpoint/2010/main" val="35294924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811EB7A-EBEB-4377-074B-A445F652A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0" y="762001"/>
            <a:ext cx="5334197" cy="170824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Příběhy spokojených zákazníků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BEDBB94-C9B3-D984-154D-BF8765976FD1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61800" y="2470244"/>
            <a:ext cx="5334197" cy="3769835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Změna životního stylu</a:t>
            </a:r>
          </a:p>
          <a:p>
            <a:pPr marL="0" lvl="1" indent="0">
              <a:buNone/>
            </a:pPr>
            <a:r>
              <a:rPr lang="cs-CZ" sz="1400"/>
              <a:t>Naše kuchyně na míru přispěly ke změně životního stylu našich zákazníků, zlepšily jejich každodenní rutiny a zážitky.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Inspirativní příběhy</a:t>
            </a:r>
          </a:p>
          <a:p>
            <a:pPr marL="0" lvl="1" indent="0">
              <a:buNone/>
            </a:pPr>
            <a:r>
              <a:rPr lang="cs-CZ" sz="1400"/>
              <a:t>Sdílíme inspirativní příběhy, které ukazují, jak naše produkty ovlivnily životy zákazníků a přinesly jim radost.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Kuchyně a rodinné chvíle</a:t>
            </a:r>
          </a:p>
          <a:p>
            <a:pPr marL="0" lvl="1" indent="0">
              <a:buNone/>
            </a:pPr>
            <a:r>
              <a:rPr lang="cs-CZ" sz="1400"/>
              <a:t>Naše kuchyně umožňují rodinám trávit více kvalitního času společně, vařit a sdílet vzpomínky.</a:t>
            </a:r>
          </a:p>
        </p:txBody>
      </p:sp>
      <p:pic>
        <p:nvPicPr>
          <p:cNvPr id="5" name="Zástupný obsah 4" descr="Rodina v kuchyni">
            <a:extLst>
              <a:ext uri="{FF2B5EF4-FFF2-40B4-BE49-F238E27FC236}">
                <a16:creationId xmlns:a16="http://schemas.microsoft.com/office/drawing/2014/main" id="{AEA2DA55-F0F0-4D85-8585-436AD5FB0D0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6381" r="21783" b="-1"/>
          <a:stretch/>
        </p:blipFill>
        <p:spPr>
          <a:xfrm>
            <a:off x="6857797" y="-10886"/>
            <a:ext cx="5334204" cy="6868886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7756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8B6D2BE-2818-5280-399A-5055B348E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Finanční aspekty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24444673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63630D3-5C1B-E9BB-BF11-DCE3052F5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Stanovení rozpočtu</a:t>
            </a:r>
          </a:p>
        </p:txBody>
      </p:sp>
      <p:pic>
        <p:nvPicPr>
          <p:cNvPr id="5" name="Zástupný obsah 4" descr="Stavební projekt a některé nástroje pro architekty na stole.">
            <a:extLst>
              <a:ext uri="{FF2B5EF4-FFF2-40B4-BE49-F238E27FC236}">
                <a16:creationId xmlns:a16="http://schemas.microsoft.com/office/drawing/2014/main" id="{348FA8D7-1B23-4194-B8A2-62542289CF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111" r="-1" b="-1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B9708A6-991F-6DEC-9162-49F6AA9D2F32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Důležitost rozpočtu</a:t>
            </a:r>
          </a:p>
          <a:p>
            <a:pPr marL="0" lvl="1" indent="0">
              <a:buNone/>
            </a:pPr>
            <a:r>
              <a:rPr lang="cs-CZ" sz="1400"/>
              <a:t>Stanovení rozpočtu je první krok k úspěšnému návrhu, který vám umožní lépe plánovat a sledovat náklady.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Výběr materiálů</a:t>
            </a:r>
          </a:p>
          <a:p>
            <a:pPr marL="0" lvl="1" indent="0">
              <a:buNone/>
            </a:pPr>
            <a:r>
              <a:rPr lang="cs-CZ" sz="1400"/>
              <a:t>S jasným rozpočtem můžete vybírat materiály a design, které odpovídají vašim finančním možnostem a potřebám.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Finanční možnosti</a:t>
            </a:r>
          </a:p>
          <a:p>
            <a:pPr marL="0" lvl="1" indent="0">
              <a:buNone/>
            </a:pPr>
            <a:r>
              <a:rPr lang="cs-CZ" sz="1400"/>
              <a:t>Zvažte všechny své finanční možnosti, abyste zajistili, že váš návrh bude realistický a proveditelný.</a:t>
            </a:r>
          </a:p>
        </p:txBody>
      </p:sp>
    </p:spTree>
    <p:extLst>
      <p:ext uri="{BB962C8B-B14F-4D97-AF65-F5344CB8AC3E}">
        <p14:creationId xmlns:p14="http://schemas.microsoft.com/office/powerpoint/2010/main" val="17509795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7B7F11D-F10E-2B2D-527D-BCD582DA6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Nákladová efektivita</a:t>
            </a:r>
          </a:p>
        </p:txBody>
      </p:sp>
      <p:pic>
        <p:nvPicPr>
          <p:cNvPr id="5" name="Zástupný obsah 4" descr="Vzor a textura proutěného košíku">
            <a:extLst>
              <a:ext uri="{FF2B5EF4-FFF2-40B4-BE49-F238E27FC236}">
                <a16:creationId xmlns:a16="http://schemas.microsoft.com/office/drawing/2014/main" id="{67BDD238-EDFA-41C9-AC56-9EAD507122F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1110" b="-1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FC63F9E-ABA8-DAC4-D360-741C25E15707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Kvalitní materiály</a:t>
            </a:r>
          </a:p>
          <a:p>
            <a:pPr marL="0" lvl="1" indent="0">
              <a:buNone/>
            </a:pPr>
            <a:r>
              <a:rPr lang="cs-CZ" sz="1400"/>
              <a:t>Použití kvalitních materiálů zajišťuje dlouhou životnost a snižuje náklady na budoucí údržbu.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Dlouhá životnost</a:t>
            </a:r>
          </a:p>
          <a:p>
            <a:pPr marL="0" lvl="1" indent="0">
              <a:buNone/>
            </a:pPr>
            <a:r>
              <a:rPr lang="cs-CZ" sz="1400"/>
              <a:t>Investice do kuchyně na míru přináší dlouhou životnost, což přispívá k celkové nákladové efektivitě.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Nízké náklady na údržbu</a:t>
            </a:r>
          </a:p>
          <a:p>
            <a:pPr marL="0" lvl="1" indent="0">
              <a:buNone/>
            </a:pPr>
            <a:r>
              <a:rPr lang="cs-CZ" sz="1400"/>
              <a:t>Kvalitní design a materiály snižují potřebu časté údržby, což zvyšuje úspory v dlouhodobém horizontu.</a:t>
            </a:r>
          </a:p>
        </p:txBody>
      </p:sp>
    </p:spTree>
    <p:extLst>
      <p:ext uri="{BB962C8B-B14F-4D97-AF65-F5344CB8AC3E}">
        <p14:creationId xmlns:p14="http://schemas.microsoft.com/office/powerpoint/2010/main" val="35719317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D92FB4E-B385-8D8D-FA8C-EE21CC10C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/>
              <a:t>Možnosti financování a platby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0C63288-2363-E17C-4327-26A44BEF38F6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Různé možnosti financování</a:t>
            </a:r>
          </a:p>
          <a:p>
            <a:pPr marL="0" lvl="1" indent="0">
              <a:buNone/>
            </a:pPr>
            <a:r>
              <a:rPr lang="cs-CZ" sz="1400"/>
              <a:t>Nabízíme široké spektrum možností financování, které jsou navrženy tak, aby vyhovovaly různým potřebám zákazníků.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Flexibilní splátkové plány</a:t>
            </a:r>
          </a:p>
          <a:p>
            <a:pPr marL="0" lvl="1" indent="0">
              <a:buNone/>
            </a:pPr>
            <a:r>
              <a:rPr lang="cs-CZ" sz="1400"/>
              <a:t>Naše flexibilní splátkové plány umožňují zákazníkům vybrat si řešení, které jim nejlépe vyhovuje.</a:t>
            </a:r>
          </a:p>
        </p:txBody>
      </p:sp>
      <p:pic>
        <p:nvPicPr>
          <p:cNvPr id="5" name="Zástupný obsah 4" descr="Placení Bezkontaktní s chytrým telefonem">
            <a:extLst>
              <a:ext uri="{FF2B5EF4-FFF2-40B4-BE49-F238E27FC236}">
                <a16:creationId xmlns:a16="http://schemas.microsoft.com/office/drawing/2014/main" id="{D0060AF7-5612-4C68-80B2-5177111AA18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33047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15745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5B024D5-1667-AFE3-9402-DB44D135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Servis a záruky</a:t>
            </a:r>
          </a:p>
        </p:txBody>
      </p:sp>
    </p:spTree>
    <p:extLst>
      <p:ext uri="{BB962C8B-B14F-4D97-AF65-F5344CB8AC3E}">
        <p14:creationId xmlns:p14="http://schemas.microsoft.com/office/powerpoint/2010/main" val="1281911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 descr="Instalace bílé kuchyně">
            <a:extLst>
              <a:ext uri="{FF2B5EF4-FFF2-40B4-BE49-F238E27FC236}">
                <a16:creationId xmlns:a16="http://schemas.microsoft.com/office/drawing/2014/main" id="{716E09B8-0A5A-484A-B3D8-7126F38D528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5884" r="-1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BCB711F-DE23-2B31-6F46-C6E62DA41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Montáž a instalace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6BD9873-6793-FF13-EB01-6158C04974E2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Profesionální montáž</a:t>
            </a:r>
          </a:p>
          <a:p>
            <a:pPr marL="0" lvl="1" indent="0">
              <a:buNone/>
            </a:pPr>
            <a:r>
              <a:rPr lang="cs-CZ" sz="1400"/>
              <a:t>Naši odborníci mají zkušenosti a dovednosti pro zajištění kvalitní montáže vaší kuchyně, aby splnila vaše očekávání.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Důkladná kontrola</a:t>
            </a:r>
          </a:p>
          <a:p>
            <a:pPr marL="0" lvl="1" indent="0">
              <a:buNone/>
            </a:pPr>
            <a:r>
              <a:rPr lang="cs-CZ" sz="1400"/>
              <a:t>Každý detail je důkladně zkontrolován, aby bylo zajištěno, že vše funguje perfektně a bez problémů.</a:t>
            </a:r>
          </a:p>
        </p:txBody>
      </p:sp>
    </p:spTree>
    <p:extLst>
      <p:ext uri="{BB962C8B-B14F-4D97-AF65-F5344CB8AC3E}">
        <p14:creationId xmlns:p14="http://schemas.microsoft.com/office/powerpoint/2010/main" val="28785634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73354A3-8AA3-5EBD-4AF8-C07060A3F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Úvod do světa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3205497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Zástupný obsah 4" descr="Hispánský muž průměrného věku 30 let, oblečený v džínové zástěře a používající protokoly biologické bezpečnosti, je povoláním šéfkuchař najímán v domě svých hostů, aby připravoval lahodné pokrmy">
            <a:extLst>
              <a:ext uri="{FF2B5EF4-FFF2-40B4-BE49-F238E27FC236}">
                <a16:creationId xmlns:a16="http://schemas.microsoft.com/office/drawing/2014/main" id="{371F1512-28A3-4569-9DFF-F5B87450858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 amt="60000"/>
          </a:blip>
          <a:srcRect b="15730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571911FC-945F-8600-B88F-CED1434F3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71570"/>
            <a:ext cx="5155261" cy="40720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Servisní služby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49F3177-AB55-9BB5-8734-EB5D6AF5FED7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85986" y="1671566"/>
            <a:ext cx="5170861" cy="407204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Údržba kuchyňských zařízení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Naše údržbové služby zajistí, že vaše kuchyňské zařízení bude vždy v perfektním stavu, což prodlužuje jejich životnost.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Opravy na míru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Nabízíme rychlé a efektivní opravné služby pro všechny typy kuchyňských zařízení, aby vaše kuchyň fungovala bez problémů.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Kvalifikovaný personál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Naši technici jsou odborníci ve svém oboru a jsou připraveni poskytnout vám odbornou pomoc s jakýmikoli problémy.</a:t>
            </a:r>
          </a:p>
        </p:txBody>
      </p:sp>
    </p:spTree>
    <p:extLst>
      <p:ext uri="{BB962C8B-B14F-4D97-AF65-F5344CB8AC3E}">
        <p14:creationId xmlns:p14="http://schemas.microsoft.com/office/powerpoint/2010/main" val="28277760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A50D69-7CF7-4844-B844-A2B821C77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7854"/>
            <a:ext cx="12192000" cy="6865854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C918BFD-52E8-CC3C-08CC-B10A091E6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1" y="601744"/>
            <a:ext cx="6781800" cy="133869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Záruky a péče po prodeji</a:t>
            </a:r>
          </a:p>
        </p:txBody>
      </p:sp>
      <p:pic>
        <p:nvPicPr>
          <p:cNvPr id="5" name="Zástupný obsah 4" descr="Instalatér, Dřez, Oprava, Kuchyně, Servis">
            <a:extLst>
              <a:ext uri="{FF2B5EF4-FFF2-40B4-BE49-F238E27FC236}">
                <a16:creationId xmlns:a16="http://schemas.microsoft.com/office/drawing/2014/main" id="{D5DEB8FC-4863-485E-B795-2F9BDC30E02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667"/>
          <a:stretch/>
        </p:blipFill>
        <p:spPr>
          <a:xfrm>
            <a:off x="20" y="10"/>
            <a:ext cx="3754739" cy="6857990"/>
          </a:xfrm>
          <a:custGeom>
            <a:avLst/>
            <a:gdLst/>
            <a:ahLst/>
            <a:cxnLst/>
            <a:rect l="l" t="t" r="r" b="b"/>
            <a:pathLst>
              <a:path w="3754759" h="6858000">
                <a:moveTo>
                  <a:pt x="0" y="0"/>
                </a:moveTo>
                <a:lnTo>
                  <a:pt x="3405358" y="0"/>
                </a:lnTo>
                <a:lnTo>
                  <a:pt x="3406298" y="5103"/>
                </a:lnTo>
                <a:cubicBezTo>
                  <a:pt x="3408705" y="9272"/>
                  <a:pt x="3410993" y="13534"/>
                  <a:pt x="3408744" y="22806"/>
                </a:cubicBezTo>
                <a:cubicBezTo>
                  <a:pt x="3398212" y="18869"/>
                  <a:pt x="3412504" y="58782"/>
                  <a:pt x="3403554" y="60481"/>
                </a:cubicBezTo>
                <a:cubicBezTo>
                  <a:pt x="3417198" y="75379"/>
                  <a:pt x="3401704" y="83956"/>
                  <a:pt x="3406685" y="104437"/>
                </a:cubicBezTo>
                <a:cubicBezTo>
                  <a:pt x="3412035" y="113935"/>
                  <a:pt x="3413215" y="120918"/>
                  <a:pt x="3408439" y="130745"/>
                </a:cubicBezTo>
                <a:cubicBezTo>
                  <a:pt x="3434362" y="174436"/>
                  <a:pt x="3410826" y="157826"/>
                  <a:pt x="3422002" y="199353"/>
                </a:cubicBezTo>
                <a:cubicBezTo>
                  <a:pt x="3433366" y="235046"/>
                  <a:pt x="3441595" y="275734"/>
                  <a:pt x="3466217" y="309590"/>
                </a:cubicBezTo>
                <a:cubicBezTo>
                  <a:pt x="3473022" y="315692"/>
                  <a:pt x="3476249" y="331335"/>
                  <a:pt x="3473425" y="344525"/>
                </a:cubicBezTo>
                <a:cubicBezTo>
                  <a:pt x="3472938" y="346792"/>
                  <a:pt x="3472286" y="348904"/>
                  <a:pt x="3471491" y="350788"/>
                </a:cubicBezTo>
                <a:cubicBezTo>
                  <a:pt x="3476473" y="380853"/>
                  <a:pt x="3497528" y="490678"/>
                  <a:pt x="3503314" y="524915"/>
                </a:cubicBezTo>
                <a:cubicBezTo>
                  <a:pt x="3495110" y="528110"/>
                  <a:pt x="3511009" y="544789"/>
                  <a:pt x="3506208" y="556205"/>
                </a:cubicBezTo>
                <a:cubicBezTo>
                  <a:pt x="3501906" y="564424"/>
                  <a:pt x="3505727" y="571402"/>
                  <a:pt x="3506503" y="579730"/>
                </a:cubicBezTo>
                <a:cubicBezTo>
                  <a:pt x="3503352" y="590904"/>
                  <a:pt x="3511763" y="626437"/>
                  <a:pt x="3516997" y="635552"/>
                </a:cubicBezTo>
                <a:cubicBezTo>
                  <a:pt x="3534688" y="657082"/>
                  <a:pt x="3524838" y="708447"/>
                  <a:pt x="3538464" y="726388"/>
                </a:cubicBezTo>
                <a:cubicBezTo>
                  <a:pt x="3540659" y="733032"/>
                  <a:pt x="3541735" y="739585"/>
                  <a:pt x="3542115" y="746049"/>
                </a:cubicBezTo>
                <a:lnTo>
                  <a:pt x="3541598" y="764218"/>
                </a:lnTo>
                <a:lnTo>
                  <a:pt x="3538294" y="769538"/>
                </a:lnTo>
                <a:lnTo>
                  <a:pt x="3539714" y="780556"/>
                </a:lnTo>
                <a:lnTo>
                  <a:pt x="3539328" y="783752"/>
                </a:lnTo>
                <a:cubicBezTo>
                  <a:pt x="3538575" y="789859"/>
                  <a:pt x="3537953" y="795880"/>
                  <a:pt x="3537882" y="801812"/>
                </a:cubicBezTo>
                <a:cubicBezTo>
                  <a:pt x="3555332" y="793164"/>
                  <a:pt x="3540143" y="850853"/>
                  <a:pt x="3553763" y="833773"/>
                </a:cubicBezTo>
                <a:cubicBezTo>
                  <a:pt x="3556400" y="864868"/>
                  <a:pt x="3568671" y="840452"/>
                  <a:pt x="3557696" y="878520"/>
                </a:cubicBezTo>
                <a:cubicBezTo>
                  <a:pt x="3574636" y="926170"/>
                  <a:pt x="3572932" y="1002669"/>
                  <a:pt x="3596902" y="1039468"/>
                </a:cubicBezTo>
                <a:cubicBezTo>
                  <a:pt x="3588227" y="1035176"/>
                  <a:pt x="3582669" y="1055878"/>
                  <a:pt x="3587550" y="1069793"/>
                </a:cubicBezTo>
                <a:cubicBezTo>
                  <a:pt x="3553603" y="1054905"/>
                  <a:pt x="3620138" y="1124159"/>
                  <a:pt x="3598129" y="1137690"/>
                </a:cubicBezTo>
                <a:cubicBezTo>
                  <a:pt x="3619154" y="1137277"/>
                  <a:pt x="3657845" y="1198819"/>
                  <a:pt x="3642072" y="1229443"/>
                </a:cubicBezTo>
                <a:cubicBezTo>
                  <a:pt x="3648492" y="1274612"/>
                  <a:pt x="3667414" y="1305895"/>
                  <a:pt x="3662799" y="1353804"/>
                </a:cubicBezTo>
                <a:cubicBezTo>
                  <a:pt x="3665680" y="1355144"/>
                  <a:pt x="3668149" y="1357448"/>
                  <a:pt x="3670319" y="1360420"/>
                </a:cubicBezTo>
                <a:lnTo>
                  <a:pt x="3675717" y="1370453"/>
                </a:lnTo>
                <a:lnTo>
                  <a:pt x="3675458" y="1372456"/>
                </a:lnTo>
                <a:cubicBezTo>
                  <a:pt x="3675775" y="1380261"/>
                  <a:pt x="3677154" y="1384198"/>
                  <a:pt x="3678998" y="1386422"/>
                </a:cubicBezTo>
                <a:lnTo>
                  <a:pt x="3681613" y="1387932"/>
                </a:lnTo>
                <a:lnTo>
                  <a:pt x="3684619" y="1397028"/>
                </a:lnTo>
                <a:lnTo>
                  <a:pt x="3692094" y="1413643"/>
                </a:lnTo>
                <a:lnTo>
                  <a:pt x="3692036" y="1417975"/>
                </a:lnTo>
                <a:lnTo>
                  <a:pt x="3701043" y="1444940"/>
                </a:lnTo>
                <a:lnTo>
                  <a:pt x="3700474" y="1445893"/>
                </a:lnTo>
                <a:cubicBezTo>
                  <a:pt x="3699407" y="1448641"/>
                  <a:pt x="3699006" y="1451835"/>
                  <a:pt x="3699990" y="1456030"/>
                </a:cubicBezTo>
                <a:cubicBezTo>
                  <a:pt x="3688343" y="1458099"/>
                  <a:pt x="3696713" y="1461887"/>
                  <a:pt x="3700642" y="1474079"/>
                </a:cubicBezTo>
                <a:cubicBezTo>
                  <a:pt x="3683431" y="1480016"/>
                  <a:pt x="3700716" y="1509516"/>
                  <a:pt x="3693587" y="1522890"/>
                </a:cubicBezTo>
                <a:cubicBezTo>
                  <a:pt x="3696861" y="1531716"/>
                  <a:pt x="3700010" y="1541157"/>
                  <a:pt x="3702900" y="1551068"/>
                </a:cubicBezTo>
                <a:lnTo>
                  <a:pt x="3708038" y="1631578"/>
                </a:lnTo>
                <a:lnTo>
                  <a:pt x="3698097" y="1716642"/>
                </a:lnTo>
                <a:cubicBezTo>
                  <a:pt x="3699314" y="1747867"/>
                  <a:pt x="3695412" y="1775147"/>
                  <a:pt x="3700384" y="1801382"/>
                </a:cubicBezTo>
                <a:cubicBezTo>
                  <a:pt x="3696845" y="1812311"/>
                  <a:pt x="3695699" y="1822504"/>
                  <a:pt x="3702257" y="1832013"/>
                </a:cubicBezTo>
                <a:cubicBezTo>
                  <a:pt x="3701651" y="1861238"/>
                  <a:pt x="3693313" y="1868713"/>
                  <a:pt x="3700986" y="1886838"/>
                </a:cubicBezTo>
                <a:cubicBezTo>
                  <a:pt x="3687741" y="1903887"/>
                  <a:pt x="3693148" y="1904594"/>
                  <a:pt x="3697545" y="1912087"/>
                </a:cubicBezTo>
                <a:lnTo>
                  <a:pt x="3697885" y="1913171"/>
                </a:lnTo>
                <a:lnTo>
                  <a:pt x="3695987" y="1915505"/>
                </a:lnTo>
                <a:lnTo>
                  <a:pt x="3695284" y="1920179"/>
                </a:lnTo>
                <a:lnTo>
                  <a:pt x="3696499" y="1932787"/>
                </a:lnTo>
                <a:lnTo>
                  <a:pt x="3697473" y="1937503"/>
                </a:lnTo>
                <a:cubicBezTo>
                  <a:pt x="3697953" y="1940760"/>
                  <a:pt x="3698023" y="1942937"/>
                  <a:pt x="3697799" y="1944457"/>
                </a:cubicBezTo>
                <a:lnTo>
                  <a:pt x="3697642" y="1944638"/>
                </a:lnTo>
                <a:lnTo>
                  <a:pt x="3698268" y="1951136"/>
                </a:lnTo>
                <a:cubicBezTo>
                  <a:pt x="3699704" y="1962083"/>
                  <a:pt x="3701457" y="1972719"/>
                  <a:pt x="3703418" y="1982828"/>
                </a:cubicBezTo>
                <a:cubicBezTo>
                  <a:pt x="3694620" y="1991887"/>
                  <a:pt x="3707345" y="2028973"/>
                  <a:pt x="3689767" y="2025705"/>
                </a:cubicBezTo>
                <a:cubicBezTo>
                  <a:pt x="3691896" y="2039367"/>
                  <a:pt x="3699517" y="2047321"/>
                  <a:pt x="3687894" y="2043252"/>
                </a:cubicBezTo>
                <a:cubicBezTo>
                  <a:pt x="3688268" y="2047766"/>
                  <a:pt x="3687435" y="2050599"/>
                  <a:pt x="3686015" y="2052668"/>
                </a:cubicBezTo>
                <a:lnTo>
                  <a:pt x="3685329" y="2053280"/>
                </a:lnTo>
                <a:lnTo>
                  <a:pt x="3690348" y="2083660"/>
                </a:lnTo>
                <a:lnTo>
                  <a:pt x="3689688" y="2087758"/>
                </a:lnTo>
                <a:lnTo>
                  <a:pt x="3694656" y="2107476"/>
                </a:lnTo>
                <a:lnTo>
                  <a:pt x="3696317" y="2117709"/>
                </a:lnTo>
                <a:lnTo>
                  <a:pt x="3698652" y="2120508"/>
                </a:lnTo>
                <a:cubicBezTo>
                  <a:pt x="3700138" y="2123582"/>
                  <a:pt x="3700933" y="2128051"/>
                  <a:pt x="3700157" y="2135655"/>
                </a:cubicBezTo>
                <a:lnTo>
                  <a:pt x="3699626" y="2137431"/>
                </a:lnTo>
                <a:lnTo>
                  <a:pt x="3703486" y="2149795"/>
                </a:lnTo>
                <a:cubicBezTo>
                  <a:pt x="3705184" y="2153754"/>
                  <a:pt x="3707268" y="2157232"/>
                  <a:pt x="3709885" y="2160002"/>
                </a:cubicBezTo>
                <a:cubicBezTo>
                  <a:pt x="3698737" y="2203287"/>
                  <a:pt x="3712805" y="2242927"/>
                  <a:pt x="3712777" y="2289319"/>
                </a:cubicBezTo>
                <a:cubicBezTo>
                  <a:pt x="3693169" y="2310331"/>
                  <a:pt x="3722276" y="2389074"/>
                  <a:pt x="3742794" y="2399589"/>
                </a:cubicBezTo>
                <a:cubicBezTo>
                  <a:pt x="3725319" y="2400703"/>
                  <a:pt x="3751962" y="2457534"/>
                  <a:pt x="3753311" y="2472464"/>
                </a:cubicBezTo>
                <a:cubicBezTo>
                  <a:pt x="3753760" y="2477441"/>
                  <a:pt x="3751399" y="2477762"/>
                  <a:pt x="3743656" y="2469811"/>
                </a:cubicBezTo>
                <a:cubicBezTo>
                  <a:pt x="3746474" y="2485608"/>
                  <a:pt x="3738186" y="2502460"/>
                  <a:pt x="3730339" y="2493869"/>
                </a:cubicBezTo>
                <a:cubicBezTo>
                  <a:pt x="3748556" y="2541387"/>
                  <a:pt x="3736267" y="2613433"/>
                  <a:pt x="3746134" y="2667651"/>
                </a:cubicBezTo>
                <a:cubicBezTo>
                  <a:pt x="3730160" y="2698252"/>
                  <a:pt x="3745496" y="2681337"/>
                  <a:pt x="3743743" y="2712354"/>
                </a:cubicBezTo>
                <a:cubicBezTo>
                  <a:pt x="3759373" y="2703131"/>
                  <a:pt x="3736572" y="2750256"/>
                  <a:pt x="3754759" y="2751060"/>
                </a:cubicBezTo>
                <a:cubicBezTo>
                  <a:pt x="3753864" y="2756679"/>
                  <a:pt x="3752424" y="2762098"/>
                  <a:pt x="3750841" y="2767527"/>
                </a:cubicBezTo>
                <a:lnTo>
                  <a:pt x="3750021" y="2770377"/>
                </a:lnTo>
                <a:lnTo>
                  <a:pt x="3749874" y="2781617"/>
                </a:lnTo>
                <a:lnTo>
                  <a:pt x="3745916" y="2784975"/>
                </a:lnTo>
                <a:lnTo>
                  <a:pt x="3742888" y="2802030"/>
                </a:lnTo>
                <a:cubicBezTo>
                  <a:pt x="3742360" y="2808388"/>
                  <a:pt x="3742498" y="2815196"/>
                  <a:pt x="3743710" y="2822667"/>
                </a:cubicBezTo>
                <a:cubicBezTo>
                  <a:pt x="3751787" y="2840797"/>
                  <a:pt x="3744398" y="2870002"/>
                  <a:pt x="3746201" y="2896003"/>
                </a:cubicBezTo>
                <a:lnTo>
                  <a:pt x="3749006" y="2907846"/>
                </a:lnTo>
                <a:lnTo>
                  <a:pt x="3747206" y="2947037"/>
                </a:lnTo>
                <a:cubicBezTo>
                  <a:pt x="3747030" y="2958176"/>
                  <a:pt x="3747214" y="2969719"/>
                  <a:pt x="3748070" y="2981841"/>
                </a:cubicBezTo>
                <a:lnTo>
                  <a:pt x="3750937" y="3004278"/>
                </a:lnTo>
                <a:lnTo>
                  <a:pt x="3749761" y="3010254"/>
                </a:lnTo>
                <a:cubicBezTo>
                  <a:pt x="3750425" y="3020530"/>
                  <a:pt x="3756245" y="3033889"/>
                  <a:pt x="3749923" y="3032983"/>
                </a:cubicBezTo>
                <a:lnTo>
                  <a:pt x="3752658" y="3044429"/>
                </a:lnTo>
                <a:lnTo>
                  <a:pt x="3748217" y="3056076"/>
                </a:lnTo>
                <a:cubicBezTo>
                  <a:pt x="3747117" y="3057381"/>
                  <a:pt x="3745928" y="3058381"/>
                  <a:pt x="3744691" y="3059042"/>
                </a:cubicBezTo>
                <a:lnTo>
                  <a:pt x="3747123" y="3075102"/>
                </a:lnTo>
                <a:lnTo>
                  <a:pt x="3744190" y="3088509"/>
                </a:lnTo>
                <a:lnTo>
                  <a:pt x="3747093" y="3099930"/>
                </a:lnTo>
                <a:lnTo>
                  <a:pt x="3746799" y="3104743"/>
                </a:lnTo>
                <a:lnTo>
                  <a:pt x="3745610" y="3116729"/>
                </a:lnTo>
                <a:cubicBezTo>
                  <a:pt x="3744666" y="3122891"/>
                  <a:pt x="3743503" y="3129792"/>
                  <a:pt x="3742676" y="3137453"/>
                </a:cubicBezTo>
                <a:lnTo>
                  <a:pt x="3742441" y="3143884"/>
                </a:lnTo>
                <a:lnTo>
                  <a:pt x="3737104" y="3158122"/>
                </a:lnTo>
                <a:cubicBezTo>
                  <a:pt x="3733050" y="3168490"/>
                  <a:pt x="3730374" y="3176626"/>
                  <a:pt x="3733275" y="3185367"/>
                </a:cubicBezTo>
                <a:cubicBezTo>
                  <a:pt x="3728135" y="3200760"/>
                  <a:pt x="3712176" y="3212117"/>
                  <a:pt x="3717639" y="3233769"/>
                </a:cubicBezTo>
                <a:cubicBezTo>
                  <a:pt x="3709851" y="3227497"/>
                  <a:pt x="3717920" y="3258095"/>
                  <a:pt x="3710433" y="3262123"/>
                </a:cubicBezTo>
                <a:cubicBezTo>
                  <a:pt x="3704342" y="3264110"/>
                  <a:pt x="3705370" y="3273856"/>
                  <a:pt x="3703458" y="3281408"/>
                </a:cubicBezTo>
                <a:cubicBezTo>
                  <a:pt x="3697412" y="3287020"/>
                  <a:pt x="3693483" y="3324746"/>
                  <a:pt x="3695027" y="3337739"/>
                </a:cubicBezTo>
                <a:cubicBezTo>
                  <a:pt x="3703095" y="3374177"/>
                  <a:pt x="3679154" y="3404974"/>
                  <a:pt x="3684951" y="3434139"/>
                </a:cubicBezTo>
                <a:cubicBezTo>
                  <a:pt x="3684732" y="3441861"/>
                  <a:pt x="3683615" y="3448308"/>
                  <a:pt x="3681946" y="3453928"/>
                </a:cubicBezTo>
                <a:lnTo>
                  <a:pt x="3675939" y="3468021"/>
                </a:lnTo>
                <a:cubicBezTo>
                  <a:pt x="3674480" y="3468264"/>
                  <a:pt x="3673022" y="3468506"/>
                  <a:pt x="3671563" y="3468748"/>
                </a:cubicBezTo>
                <a:lnTo>
                  <a:pt x="3669360" y="3479164"/>
                </a:lnTo>
                <a:lnTo>
                  <a:pt x="3668060" y="3481325"/>
                </a:lnTo>
                <a:cubicBezTo>
                  <a:pt x="3665560" y="3485437"/>
                  <a:pt x="3663197" y="3489622"/>
                  <a:pt x="3661315" y="3494328"/>
                </a:cubicBezTo>
                <a:cubicBezTo>
                  <a:pt x="3678446" y="3506175"/>
                  <a:pt x="3648136" y="3536311"/>
                  <a:pt x="3664679" y="3537226"/>
                </a:cubicBezTo>
                <a:cubicBezTo>
                  <a:pt x="3657322" y="3565147"/>
                  <a:pt x="3674997" y="3558694"/>
                  <a:pt x="3654205" y="3577551"/>
                </a:cubicBezTo>
                <a:cubicBezTo>
                  <a:pt x="3653633" y="3634248"/>
                  <a:pt x="3628736" y="3694092"/>
                  <a:pt x="3637325" y="3749618"/>
                </a:cubicBezTo>
                <a:cubicBezTo>
                  <a:pt x="3631446" y="3736800"/>
                  <a:pt x="3620480" y="3747498"/>
                  <a:pt x="3620258" y="3763981"/>
                </a:cubicBezTo>
                <a:cubicBezTo>
                  <a:pt x="3596667" y="3715365"/>
                  <a:pt x="3630603" y="3842969"/>
                  <a:pt x="3608193" y="3830141"/>
                </a:cubicBezTo>
                <a:cubicBezTo>
                  <a:pt x="3625759" y="3852486"/>
                  <a:pt x="3638965" y="3943841"/>
                  <a:pt x="3616479" y="3951521"/>
                </a:cubicBezTo>
                <a:cubicBezTo>
                  <a:pt x="3607940" y="3994867"/>
                  <a:pt x="3614033" y="4040502"/>
                  <a:pt x="3595498" y="4074157"/>
                </a:cubicBezTo>
                <a:cubicBezTo>
                  <a:pt x="3597477" y="4078342"/>
                  <a:pt x="3598819" y="4082864"/>
                  <a:pt x="3599706" y="4087599"/>
                </a:cubicBezTo>
                <a:lnTo>
                  <a:pt x="3601103" y="4101515"/>
                </a:lnTo>
                <a:lnTo>
                  <a:pt x="3600274" y="4102849"/>
                </a:lnTo>
                <a:cubicBezTo>
                  <a:pt x="3598143" y="4109482"/>
                  <a:pt x="3598077" y="4114144"/>
                  <a:pt x="3598925" y="4117926"/>
                </a:cubicBezTo>
                <a:lnTo>
                  <a:pt x="3600630" y="4121966"/>
                </a:lnTo>
                <a:lnTo>
                  <a:pt x="3600331" y="4132543"/>
                </a:lnTo>
                <a:lnTo>
                  <a:pt x="3601432" y="4154003"/>
                </a:lnTo>
                <a:lnTo>
                  <a:pt x="3600054" y="4157433"/>
                </a:lnTo>
                <a:lnTo>
                  <a:pt x="3599248" y="4188888"/>
                </a:lnTo>
                <a:cubicBezTo>
                  <a:pt x="3598993" y="4188940"/>
                  <a:pt x="3598738" y="4188992"/>
                  <a:pt x="3598484" y="4189044"/>
                </a:cubicBezTo>
                <a:cubicBezTo>
                  <a:pt x="3596754" y="4190111"/>
                  <a:pt x="3595443" y="4192250"/>
                  <a:pt x="3594971" y="4196698"/>
                </a:cubicBezTo>
                <a:cubicBezTo>
                  <a:pt x="3584674" y="4185805"/>
                  <a:pt x="3590455" y="4197885"/>
                  <a:pt x="3589971" y="4211958"/>
                </a:cubicBezTo>
                <a:cubicBezTo>
                  <a:pt x="3573870" y="4198179"/>
                  <a:pt x="3579156" y="4240607"/>
                  <a:pt x="3569135" y="4243705"/>
                </a:cubicBezTo>
                <a:cubicBezTo>
                  <a:pt x="3569142" y="4254351"/>
                  <a:pt x="3568856" y="4265362"/>
                  <a:pt x="3568210" y="4276468"/>
                </a:cubicBezTo>
                <a:lnTo>
                  <a:pt x="3567613" y="4282925"/>
                </a:lnTo>
                <a:cubicBezTo>
                  <a:pt x="3567553" y="4282949"/>
                  <a:pt x="3567492" y="4282974"/>
                  <a:pt x="3567432" y="4282999"/>
                </a:cubicBezTo>
                <a:cubicBezTo>
                  <a:pt x="3566940" y="4284280"/>
                  <a:pt x="3566607" y="4286359"/>
                  <a:pt x="3566464" y="4289697"/>
                </a:cubicBezTo>
                <a:lnTo>
                  <a:pt x="3566526" y="4294698"/>
                </a:lnTo>
                <a:lnTo>
                  <a:pt x="3565367" y="4307225"/>
                </a:lnTo>
                <a:lnTo>
                  <a:pt x="3563841" y="4311164"/>
                </a:lnTo>
                <a:lnTo>
                  <a:pt x="3561610" y="4312189"/>
                </a:lnTo>
                <a:lnTo>
                  <a:pt x="3561734" y="4313408"/>
                </a:lnTo>
                <a:cubicBezTo>
                  <a:pt x="3564537" y="4323096"/>
                  <a:pt x="3569544" y="4327053"/>
                  <a:pt x="3553832" y="4334910"/>
                </a:cubicBezTo>
                <a:cubicBezTo>
                  <a:pt x="3557797" y="4356533"/>
                  <a:pt x="3548502" y="4358433"/>
                  <a:pt x="3542564" y="4385380"/>
                </a:cubicBezTo>
                <a:cubicBezTo>
                  <a:pt x="3547050" y="4398267"/>
                  <a:pt x="3544091" y="4407098"/>
                  <a:pt x="3538724" y="4415150"/>
                </a:cubicBezTo>
                <a:cubicBezTo>
                  <a:pt x="3538633" y="4442707"/>
                  <a:pt x="3529920" y="4465824"/>
                  <a:pt x="3525348" y="4495753"/>
                </a:cubicBezTo>
                <a:cubicBezTo>
                  <a:pt x="3529387" y="4530212"/>
                  <a:pt x="3514579" y="4543935"/>
                  <a:pt x="3509749" y="4575934"/>
                </a:cubicBezTo>
                <a:cubicBezTo>
                  <a:pt x="3519579" y="4606914"/>
                  <a:pt x="3496418" y="4596497"/>
                  <a:pt x="3489779" y="4611927"/>
                </a:cubicBezTo>
                <a:lnTo>
                  <a:pt x="3488856" y="4616508"/>
                </a:lnTo>
                <a:lnTo>
                  <a:pt x="3489486" y="4629163"/>
                </a:lnTo>
                <a:lnTo>
                  <a:pt x="3490242" y="4633947"/>
                </a:lnTo>
                <a:cubicBezTo>
                  <a:pt x="3490570" y="4637233"/>
                  <a:pt x="3490539" y="4639406"/>
                  <a:pt x="3490244" y="4640894"/>
                </a:cubicBezTo>
                <a:lnTo>
                  <a:pt x="3490078" y="4641059"/>
                </a:lnTo>
                <a:lnTo>
                  <a:pt x="3490403" y="4647582"/>
                </a:lnTo>
                <a:cubicBezTo>
                  <a:pt x="3491330" y="4658608"/>
                  <a:pt x="3492590" y="4669354"/>
                  <a:pt x="3494082" y="4679601"/>
                </a:cubicBezTo>
                <a:cubicBezTo>
                  <a:pt x="3484854" y="4687754"/>
                  <a:pt x="3495864" y="4725869"/>
                  <a:pt x="3478421" y="4720918"/>
                </a:cubicBezTo>
                <a:cubicBezTo>
                  <a:pt x="3479918" y="4734712"/>
                  <a:pt x="3487176" y="4743359"/>
                  <a:pt x="3475730" y="4738188"/>
                </a:cubicBezTo>
                <a:cubicBezTo>
                  <a:pt x="3475894" y="4742712"/>
                  <a:pt x="3474928" y="4745450"/>
                  <a:pt x="3473409" y="4747368"/>
                </a:cubicBezTo>
                <a:lnTo>
                  <a:pt x="3472696" y="4747913"/>
                </a:lnTo>
                <a:lnTo>
                  <a:pt x="3476304" y="4778609"/>
                </a:lnTo>
                <a:lnTo>
                  <a:pt x="3475454" y="4782623"/>
                </a:lnTo>
                <a:lnTo>
                  <a:pt x="3479507" y="4802712"/>
                </a:lnTo>
                <a:lnTo>
                  <a:pt x="3480695" y="4813049"/>
                </a:lnTo>
                <a:lnTo>
                  <a:pt x="3482902" y="4816057"/>
                </a:lnTo>
                <a:cubicBezTo>
                  <a:pt x="3484247" y="4819259"/>
                  <a:pt x="3484834" y="4823783"/>
                  <a:pt x="3483703" y="4831270"/>
                </a:cubicBezTo>
                <a:lnTo>
                  <a:pt x="3483090" y="4832984"/>
                </a:lnTo>
                <a:lnTo>
                  <a:pt x="3486378" y="4845654"/>
                </a:lnTo>
                <a:cubicBezTo>
                  <a:pt x="3487893" y="4849755"/>
                  <a:pt x="3489817" y="4853416"/>
                  <a:pt x="3492309" y="4856425"/>
                </a:cubicBezTo>
                <a:cubicBezTo>
                  <a:pt x="3479133" y="4898390"/>
                  <a:pt x="3491371" y="4939174"/>
                  <a:pt x="3489182" y="4985308"/>
                </a:cubicBezTo>
                <a:cubicBezTo>
                  <a:pt x="3492413" y="5037202"/>
                  <a:pt x="3496839" y="5073159"/>
                  <a:pt x="3498182" y="5107346"/>
                </a:cubicBezTo>
                <a:cubicBezTo>
                  <a:pt x="3500266" y="5123329"/>
                  <a:pt x="3506680" y="5240376"/>
                  <a:pt x="3499225" y="5231073"/>
                </a:cubicBezTo>
                <a:cubicBezTo>
                  <a:pt x="3515247" y="5280090"/>
                  <a:pt x="3497607" y="5309911"/>
                  <a:pt x="3504960" y="5364785"/>
                </a:cubicBezTo>
                <a:cubicBezTo>
                  <a:pt x="3487546" y="5393671"/>
                  <a:pt x="3503686" y="5378336"/>
                  <a:pt x="3500486" y="5409009"/>
                </a:cubicBezTo>
                <a:cubicBezTo>
                  <a:pt x="3516561" y="5401350"/>
                  <a:pt x="3491544" y="5446009"/>
                  <a:pt x="3509710" y="5448570"/>
                </a:cubicBezTo>
                <a:cubicBezTo>
                  <a:pt x="3508555" y="5454072"/>
                  <a:pt x="3506859" y="5459319"/>
                  <a:pt x="3505022" y="5464568"/>
                </a:cubicBezTo>
                <a:lnTo>
                  <a:pt x="3504070" y="5467320"/>
                </a:lnTo>
                <a:lnTo>
                  <a:pt x="3503399" y="5478483"/>
                </a:lnTo>
                <a:lnTo>
                  <a:pt x="3499281" y="5481443"/>
                </a:lnTo>
                <a:lnTo>
                  <a:pt x="3499047" y="5616712"/>
                </a:lnTo>
                <a:cubicBezTo>
                  <a:pt x="3502347" y="5628424"/>
                  <a:pt x="3503819" y="5666768"/>
                  <a:pt x="3498775" y="5675291"/>
                </a:cubicBezTo>
                <a:cubicBezTo>
                  <a:pt x="3497984" y="5683547"/>
                  <a:pt x="3500335" y="5692400"/>
                  <a:pt x="3494739" y="5697458"/>
                </a:cubicBezTo>
                <a:cubicBezTo>
                  <a:pt x="3492180" y="5715432"/>
                  <a:pt x="3486290" y="5756597"/>
                  <a:pt x="3483423" y="5783137"/>
                </a:cubicBezTo>
                <a:cubicBezTo>
                  <a:pt x="3491452" y="5796973"/>
                  <a:pt x="3477643" y="5819988"/>
                  <a:pt x="3477532" y="5856699"/>
                </a:cubicBezTo>
                <a:cubicBezTo>
                  <a:pt x="3486776" y="5871818"/>
                  <a:pt x="3477340" y="5881447"/>
                  <a:pt x="3490032" y="5910638"/>
                </a:cubicBezTo>
                <a:cubicBezTo>
                  <a:pt x="3488930" y="5911913"/>
                  <a:pt x="3487924" y="5913488"/>
                  <a:pt x="3487046" y="5915313"/>
                </a:cubicBezTo>
                <a:cubicBezTo>
                  <a:pt x="3481941" y="5925917"/>
                  <a:pt x="3482137" y="5942505"/>
                  <a:pt x="3487484" y="5952365"/>
                </a:cubicBezTo>
                <a:cubicBezTo>
                  <a:pt x="3504666" y="5999029"/>
                  <a:pt x="3505019" y="6042078"/>
                  <a:pt x="3509266" y="6082373"/>
                </a:cubicBezTo>
                <a:cubicBezTo>
                  <a:pt x="3512265" y="6128005"/>
                  <a:pt x="3492950" y="6098121"/>
                  <a:pt x="3509564" y="6154771"/>
                </a:cubicBezTo>
                <a:cubicBezTo>
                  <a:pt x="3503223" y="6161045"/>
                  <a:pt x="3503062" y="6168289"/>
                  <a:pt x="3506404" y="6180433"/>
                </a:cubicBezTo>
                <a:cubicBezTo>
                  <a:pt x="3507378" y="6202614"/>
                  <a:pt x="3491084" y="6201180"/>
                  <a:pt x="3501312" y="6223427"/>
                </a:cubicBezTo>
                <a:cubicBezTo>
                  <a:pt x="3492497" y="6219559"/>
                  <a:pt x="3498753" y="6265580"/>
                  <a:pt x="3489469" y="6255476"/>
                </a:cubicBezTo>
                <a:cubicBezTo>
                  <a:pt x="3481791" y="6270065"/>
                  <a:pt x="3495037" y="6276996"/>
                  <a:pt x="3488398" y="6291462"/>
                </a:cubicBezTo>
                <a:cubicBezTo>
                  <a:pt x="3487099" y="6307679"/>
                  <a:pt x="3497555" y="6282019"/>
                  <a:pt x="3498547" y="6299935"/>
                </a:cubicBezTo>
                <a:cubicBezTo>
                  <a:pt x="3498173" y="6321676"/>
                  <a:pt x="3514193" y="6321381"/>
                  <a:pt x="3494028" y="6338390"/>
                </a:cubicBezTo>
                <a:lnTo>
                  <a:pt x="3486030" y="6396716"/>
                </a:lnTo>
                <a:cubicBezTo>
                  <a:pt x="3491309" y="6409668"/>
                  <a:pt x="3488928" y="6420134"/>
                  <a:pt x="3484103" y="6430386"/>
                </a:cubicBezTo>
                <a:cubicBezTo>
                  <a:pt x="3485763" y="6460632"/>
                  <a:pt x="3478568" y="6488285"/>
                  <a:pt x="3475922" y="6522318"/>
                </a:cubicBezTo>
                <a:cubicBezTo>
                  <a:pt x="3482128" y="6559051"/>
                  <a:pt x="3468277" y="6578006"/>
                  <a:pt x="3465506" y="6614374"/>
                </a:cubicBezTo>
                <a:cubicBezTo>
                  <a:pt x="3478925" y="6650248"/>
                  <a:pt x="3446064" y="6638174"/>
                  <a:pt x="3446789" y="6668768"/>
                </a:cubicBezTo>
                <a:cubicBezTo>
                  <a:pt x="3458869" y="6718505"/>
                  <a:pt x="3435878" y="6667592"/>
                  <a:pt x="3439582" y="6744454"/>
                </a:cubicBezTo>
                <a:cubicBezTo>
                  <a:pt x="3441631" y="6748797"/>
                  <a:pt x="3439393" y="6758101"/>
                  <a:pt x="3436538" y="6757102"/>
                </a:cubicBezTo>
                <a:cubicBezTo>
                  <a:pt x="3437461" y="6773941"/>
                  <a:pt x="3420846" y="6822488"/>
                  <a:pt x="3424061" y="6846522"/>
                </a:cubicBezTo>
                <a:lnTo>
                  <a:pt x="34230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82433C4-83FD-B5BE-4849-4E6A1E150FED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4572001" y="2201958"/>
            <a:ext cx="6781800" cy="3900730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Záruky na kvalitu</a:t>
            </a:r>
          </a:p>
          <a:p>
            <a:pPr marL="0" lvl="1" indent="0">
              <a:buNone/>
            </a:pPr>
            <a:r>
              <a:rPr lang="cs-CZ" sz="1400"/>
              <a:t>Naše záruky zajišťují, že naše kuchyně splňují nejvyšší standardy kvality pro vaši spokojenost.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Zákaznická péče</a:t>
            </a:r>
          </a:p>
          <a:p>
            <a:pPr marL="0" lvl="1" indent="0">
              <a:buNone/>
            </a:pPr>
            <a:r>
              <a:rPr lang="cs-CZ" sz="1400"/>
              <a:t>Poskytujeme komplexní zákaznickou péči, abychom zajistili, že naši zákazníci jsou spokojeni i po prodeji.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Trvalá spokojenost</a:t>
            </a:r>
          </a:p>
          <a:p>
            <a:pPr marL="0" lvl="1" indent="0">
              <a:buNone/>
            </a:pPr>
            <a:r>
              <a:rPr lang="cs-CZ" sz="1400"/>
              <a:t>Naším cílem je zajistit trvalou spokojenost našich zákazníků prostřednictvím kvalitních služeb a produktů.</a:t>
            </a:r>
          </a:p>
        </p:txBody>
      </p:sp>
    </p:spTree>
    <p:extLst>
      <p:ext uri="{BB962C8B-B14F-4D97-AF65-F5344CB8AC3E}">
        <p14:creationId xmlns:p14="http://schemas.microsoft.com/office/powerpoint/2010/main" val="27963554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6E36702-84B1-C965-A18C-01AD9B7A0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Jak začít s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24459456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C6BEC6B-5C77-412D-B45A-5B0F46FED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F55EBA4-AB19-F8B3-D925-5C01FFE21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214"/>
            <a:ext cx="10515600" cy="14811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/>
              <a:t>První kontaktní kroky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C2038F8-BDA9-2A43-DE5D-0D0F201F640C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8200" y="1847128"/>
            <a:ext cx="3990968" cy="4272681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Kontaktování specialistů</a:t>
            </a:r>
          </a:p>
          <a:p>
            <a:pPr marL="0" lvl="1" indent="0">
              <a:buNone/>
            </a:pPr>
            <a:r>
              <a:rPr lang="cs-CZ" sz="1400"/>
              <a:t>Prvním krokem je kontaktovat naše specialisty, kteří vám poskytnou odborné poradenství a informace.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Domluvení schůzky</a:t>
            </a:r>
          </a:p>
          <a:p>
            <a:pPr marL="0" lvl="1" indent="0">
              <a:buNone/>
            </a:pPr>
            <a:r>
              <a:rPr lang="cs-CZ" sz="1400"/>
              <a:t>Naši specialisté vám pomohou domluvit schůzku podle vašich potřeb a časových možností.</a:t>
            </a:r>
          </a:p>
        </p:txBody>
      </p:sp>
      <p:pic>
        <p:nvPicPr>
          <p:cNvPr id="5" name="Zástupný obsah 4" descr="Režie notebooku na stole">
            <a:extLst>
              <a:ext uri="{FF2B5EF4-FFF2-40B4-BE49-F238E27FC236}">
                <a16:creationId xmlns:a16="http://schemas.microsoft.com/office/drawing/2014/main" id="{75E05218-FB49-4843-A4F4-0B4DD4B4247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3723" r="3" b="3"/>
          <a:stretch/>
        </p:blipFill>
        <p:spPr>
          <a:xfrm>
            <a:off x="5191128" y="1847129"/>
            <a:ext cx="6162670" cy="427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1980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Zástupný obsah 4" descr="Půdorys na stole">
            <a:extLst>
              <a:ext uri="{FF2B5EF4-FFF2-40B4-BE49-F238E27FC236}">
                <a16:creationId xmlns:a16="http://schemas.microsoft.com/office/drawing/2014/main" id="{AD4067D3-B392-4934-A7FC-9E43CE71DC7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4509" r="5846"/>
          <a:stretch/>
        </p:blipFill>
        <p:spPr>
          <a:xfrm>
            <a:off x="2511713" y="3104705"/>
            <a:ext cx="3634674" cy="321733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9C6B508-0B2C-4D80-99F6-BC8C9C693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5511" y="805742"/>
            <a:ext cx="3647770" cy="3193211"/>
            <a:chOff x="1674895" y="1345036"/>
            <a:chExt cx="5428610" cy="421093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A54034F-F9B1-4048-9AEF-C7AB990539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583F029-E06B-49B5-9779-2E8CEFD77C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CAEBFCD5-5356-4326-8D39-8235A46CD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5315" y="685805"/>
            <a:ext cx="3624947" cy="3193211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84D63A3-697A-8A15-6423-2376E106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584" y="859808"/>
            <a:ext cx="3543197" cy="28789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Příprava na konzultaci</a:t>
            </a:r>
          </a:p>
        </p:txBody>
      </p:sp>
      <p:grpSp>
        <p:nvGrpSpPr>
          <p:cNvPr id="18" name="Graphic 38">
            <a:extLst>
              <a:ext uri="{FF2B5EF4-FFF2-40B4-BE49-F238E27FC236}">
                <a16:creationId xmlns:a16="http://schemas.microsoft.com/office/drawing/2014/main" id="{6B67BE95-96EF-433C-9F29-B0732AA6B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17004"/>
            <a:ext cx="1370098" cy="508993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D324976-1596-4B76-A61C-5626816B24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44DEF24-FB22-48A2-8257-B97AD7E1AA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4">
            <a:extLst>
              <a:ext uri="{FF2B5EF4-FFF2-40B4-BE49-F238E27FC236}">
                <a16:creationId xmlns:a16="http://schemas.microsoft.com/office/drawing/2014/main" id="{D6E8B984-55B9-4A62-A043-997D00F0A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9048" y="2445529"/>
            <a:ext cx="849365" cy="849366"/>
            <a:chOff x="5829300" y="3162300"/>
            <a:chExt cx="532256" cy="532257"/>
          </a:xfrm>
          <a:solidFill>
            <a:srgbClr val="FFFFFF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4FAF4A8-82EB-4F6F-B601-43EBF0BD12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6F2473F-E069-4558-9B41-E285BBE030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C9A4A76-2C9F-486C-9663-6A30A022DE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8431DC7-D4CB-479A-AFA4-5B0C597A2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0755DA1-6F28-4612-A4A7-B915468C6D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616ED79-5475-49E6-A5FE-8D9DB12FB0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1DCEB47-7140-4682-8DBF-7667BE28FC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A931BD3-5A56-42F2-B6B5-647B28D1CF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20E4C8E-4190-498D-9556-6DA668A81F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4B2F30F-0B57-4D60-A087-CD6A471F68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C5E8C73-ED41-4214-AEE6-3C5F493846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1F94534-FE3E-476C-870B-E714E4A668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DE6C1B0-4D58-4937-B2B7-B1207CA18F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" name="Graphic 4">
            <a:extLst>
              <a:ext uri="{FF2B5EF4-FFF2-40B4-BE49-F238E27FC236}">
                <a16:creationId xmlns:a16="http://schemas.microsoft.com/office/drawing/2014/main" id="{DDFA5A3F-B050-4826-ACB4-F634DD12C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9048" y="2445529"/>
            <a:ext cx="849365" cy="849366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45D7489-248E-4EB2-A887-30A9C396E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B6BF832-C29A-4992-8772-6B33118C5A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06C84D-D026-40FC-A1FB-0482450B6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2D9620B-AA48-430C-BACC-01BF1B128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C7842E4-3E00-4846-B285-345F6B324B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20E203-7898-4AE9-A9E5-F5C3644152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6A5C8C3-E77D-410A-8D95-0B15B8E61D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E9CE1FB-B266-47D2-A0AC-79D1DDBAA6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8862FCB-5370-44C9-803F-017FF89393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1EC218E-7E2A-4304-96EA-1A7AA046E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6904051-0B1B-4340-8A1F-FC345A500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D8B68CD-1F5B-4E19-A474-4290A7386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219F1BA-F2AD-4C0B-B881-AF7702BFA0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8AF6A09-7A0A-AC35-374F-AD0E90A01D48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572070" y="1130846"/>
            <a:ext cx="4879971" cy="4351338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Očekávání od kuchyně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Mějte jasnou představu o svých očekáváních od nové kuchyně, abyste mohli efektivně plánovat.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Styl kuchyně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Zvažte, jaký styl kuchyně preferujete, zda moderní, rustikální nebo tradiční, aby odpovídal vašemu vkusu.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Rozpočet a funkčnost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Stanovte si rozpočet a zaměřte se na funkčnost kuchyně, aby splnila vaše každodenní potřeby.</a:t>
            </a:r>
          </a:p>
        </p:txBody>
      </p:sp>
    </p:spTree>
    <p:extLst>
      <p:ext uri="{BB962C8B-B14F-4D97-AF65-F5344CB8AC3E}">
        <p14:creationId xmlns:p14="http://schemas.microsoft.com/office/powerpoint/2010/main" val="6061784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CBF6DD9-005E-A8BC-8F26-E5AD1F4F2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Časté otázky a odpovědi</a:t>
            </a:r>
          </a:p>
        </p:txBody>
      </p:sp>
      <p:pic>
        <p:nvPicPr>
          <p:cNvPr id="5" name="Zástupný obsah 4" descr="Zaměřte se na koktejlový muddler, černé končící rmutovací zařízení">
            <a:extLst>
              <a:ext uri="{FF2B5EF4-FFF2-40B4-BE49-F238E27FC236}">
                <a16:creationId xmlns:a16="http://schemas.microsoft.com/office/drawing/2014/main" id="{B3CD393A-9173-46AC-9098-95AAD3CA2CD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1110" b="-1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D418C77-E4BB-8F78-1642-D3FF00823DB2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Co jsou kuchyně na míru?</a:t>
            </a:r>
          </a:p>
          <a:p>
            <a:pPr marL="0" lvl="1" indent="0">
              <a:buNone/>
            </a:pPr>
            <a:r>
              <a:rPr lang="cs-CZ" sz="1400"/>
              <a:t>Kuchyně na míru jsou přizpůsobené specifickým potřebám a preferencím zákazníka, což zajišťuje maximální funkčnost a estetiku.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Jaký je proces návrhu?</a:t>
            </a:r>
          </a:p>
          <a:p>
            <a:pPr marL="0" lvl="1" indent="0">
              <a:buNone/>
            </a:pPr>
            <a:r>
              <a:rPr lang="cs-CZ" sz="1400"/>
              <a:t>Proces návrhu zahrnuje konzultaci, plánování a výběr materiálů, aby se dosáhlo optimálního výsledku pro vaši kuchyň.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Jaké jsou náklady?</a:t>
            </a:r>
          </a:p>
          <a:p>
            <a:pPr marL="0" lvl="1" indent="0">
              <a:buNone/>
            </a:pPr>
            <a:r>
              <a:rPr lang="cs-CZ" sz="1400"/>
              <a:t>Náklady na kuchyně na míru se liší v závislosti na materiálech a designu, ale poskytujeme transparentní cenové nabídky.</a:t>
            </a:r>
          </a:p>
        </p:txBody>
      </p:sp>
    </p:spTree>
    <p:extLst>
      <p:ext uri="{BB962C8B-B14F-4D97-AF65-F5344CB8AC3E}">
        <p14:creationId xmlns:p14="http://schemas.microsoft.com/office/powerpoint/2010/main" val="32713615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0DFC902-7D23-471A-B557-B6B6917D7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-5705"/>
            <a:ext cx="12191990" cy="169434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B0CFCF0-1855-A992-4927-0D38215A0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851" y="637762"/>
            <a:ext cx="9888496" cy="900131"/>
          </a:xfrm>
        </p:spPr>
        <p:txBody>
          <a:bodyPr anchor="t">
            <a:normAutofit/>
          </a:bodyPr>
          <a:lstStyle/>
          <a:p>
            <a:r>
              <a:rPr lang="cs-CZ" sz="4000">
                <a:solidFill>
                  <a:schemeClr val="bg1"/>
                </a:solidFill>
              </a:rPr>
              <a:t>Závěr a výzva k akci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5D5633-D557-4DCA-982C-FF36EB7A1C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88641"/>
            <a:ext cx="12191990" cy="5169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0D3AD2-FA80-415F-A9CE-54D884561C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6851" y="2010758"/>
            <a:ext cx="45719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Zástupný obsah 2">
            <a:extLst>
              <a:ext uri="{FF2B5EF4-FFF2-40B4-BE49-F238E27FC236}">
                <a16:creationId xmlns:a16="http://schemas.microsoft.com/office/drawing/2014/main" id="{6A372B2E-E1C4-8470-57C0-53BC9D364C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0511891"/>
              </p:ex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GraphicFramePr>
        <p:xfrm>
          <a:off x="1155548" y="2217343"/>
          <a:ext cx="9880893" cy="3959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7391275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3EA1B6-4EFC-C14D-7ADC-AC21B6027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4999200"/>
            <a:ext cx="6149789" cy="12206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Význam kuchyně ve vašem domově</a:t>
            </a:r>
          </a:p>
        </p:txBody>
      </p:sp>
      <p:pic>
        <p:nvPicPr>
          <p:cNvPr id="5" name="Zástupný obsah 4" descr="Útulný interiér kuchyně s nádobím">
            <a:extLst>
              <a:ext uri="{FF2B5EF4-FFF2-40B4-BE49-F238E27FC236}">
                <a16:creationId xmlns:a16="http://schemas.microsoft.com/office/drawing/2014/main" id="{60FDD2FC-B018-4D7A-A329-D635F29653B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1209" r="2" b="2"/>
          <a:stretch/>
        </p:blipFill>
        <p:spPr>
          <a:xfrm>
            <a:off x="878183" y="838200"/>
            <a:ext cx="5969060" cy="393617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D8BC200-CFA3-C21D-9306-5C7BA0186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51917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00D3E9F-60F3-01F6-E25C-052650CFFCB2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485202" y="1143000"/>
            <a:ext cx="3929558" cy="496246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Místo pro vaření</a:t>
            </a:r>
          </a:p>
          <a:p>
            <a:pPr marL="0" lvl="1" indent="0">
              <a:buNone/>
            </a:pPr>
            <a:r>
              <a:rPr lang="cs-CZ" sz="1400"/>
              <a:t>Kuchyň je primárně místem pro vaření, kde lze připravovat různé pokrmy a experimentovat s recepty.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Rodinné setkání</a:t>
            </a:r>
          </a:p>
          <a:p>
            <a:pPr marL="0" lvl="1" indent="0">
              <a:buNone/>
            </a:pPr>
            <a:r>
              <a:rPr lang="cs-CZ" sz="1400"/>
              <a:t>Kuchyň je také prostorem pro setkávání s rodinou a přáteli, což posiluje vztahy a sdílení zážitků.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Kreativní prostor</a:t>
            </a:r>
          </a:p>
          <a:p>
            <a:pPr marL="0" lvl="1" indent="0">
              <a:buNone/>
            </a:pPr>
            <a:r>
              <a:rPr lang="cs-CZ" sz="1400"/>
              <a:t>Kuchyň může být prostorem pro kreativitu, kde můžete zkoušet nové recepty a zdobit pokrmy.</a:t>
            </a:r>
          </a:p>
        </p:txBody>
      </p:sp>
    </p:spTree>
    <p:extLst>
      <p:ext uri="{BB962C8B-B14F-4D97-AF65-F5344CB8AC3E}">
        <p14:creationId xmlns:p14="http://schemas.microsoft.com/office/powerpoint/2010/main" val="3885792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8CFB9EA-7367-BA9D-9D88-243550880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Trend kuchyní na míru</a:t>
            </a:r>
          </a:p>
        </p:txBody>
      </p:sp>
      <p:pic>
        <p:nvPicPr>
          <p:cNvPr id="5" name="Zástupný obsah 4" descr="Moderní kuchyně&#10;[url=file_closeup.php?id=8304029][img]file_thumbview_approve.php?size=1&amp;id=8304029[/img][/url] [url=file_closeup.php?id=5908976][img]file_thumbview_approve.php?size=1&amp;id=5908976[/img][/url] [url=file_closeup.php?id=5855739][img]file_thumbview_approve.php?size=1&amp;id=5855739[/img][/url] [url=file_closeup.php?id=6030430][img]file_thumbview_approve.php?size=1&amp;id=6030430[/img][/url] [url=file_closeup.php?id=8806401][img]file_thumbview_approve.php?size=1&amp;id=8806401[/img][/url] [url=file_ closeup.php?id=6030286][img]file_thumbview_approve.php?size=1&amp;id=6030286[/img][/url] [url=file_closeup.php?id=2190819][img]file_thumbview_approve.php?size=1&amp;id=2190819[/img][/url] [url=file_closeup.php?id=2027594][img]file_thumbview_approve.php?size=1&amp;id=2027594[/img][/url] [url=file_closeup.php?id=5891307][img]file_thumbview_approve.php?size=1&amp;id=5891307[/img][/url] [url=file_closeup.php?id=5919817][img]file_thumbview_approve.php?size=1&amp;id=5919817[/ img][/url] [url=file_closeup.php?id=2023908][img]file_thumbview_approve.php?size=1&amp;id=2023908[/img][/url] [url=file_closeup.php?id=1830745][img]file_thumbview_approve.php?size=1&amp;id=1830745[/img][/url] [url=file_closeup.php?id=6268361][img]file_thumbview_approve.php?size=1&amp;id=6268361[/img][/url] [url=file_closeup.php?id=5855685][img]file_thumbview_approve.php?size=1&amp;id=5855685[/img][/url] [url=file_closeup.php?id=8630914][img]file_thumbview_approve.php?size=1&amp;id=8630914[/img][/url] [url=file_closeup.php?id=2670925][img]file_thumbview_approve.php?size=1&amp;id=2670925[/img][/url] [url=file_closeup.php?id=8631521][img]file_thumbview_approve.php?size=1&amp;id=8631521[/img][/url] [url=file_closeup.php?id=5909394][img]file_thumbview_approve.php?size=1&amp;id=5909394[/img][/url] [url=file_closeup.php?id=4254457][img]file_thumbview_approve.php?size=1&amp;id=4254457[/img][/url] [url=file_closeup.php?id=5749485][img]file_ thumbview_approve.php?size=1&amp;id=5749485[/img][/url]">
            <a:extLst>
              <a:ext uri="{FF2B5EF4-FFF2-40B4-BE49-F238E27FC236}">
                <a16:creationId xmlns:a16="http://schemas.microsoft.com/office/drawing/2014/main" id="{F8D572B9-DDA6-4D8F-84BA-A86332B5A31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6509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5BDDEA6-90A8-B002-D21D-64C2B1A3B1F0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797004" y="670559"/>
            <a:ext cx="4555782" cy="54450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Zvýšená poptávka</a:t>
            </a:r>
          </a:p>
          <a:p>
            <a:pPr marL="0" lvl="1" indent="0">
              <a:buNone/>
            </a:pPr>
            <a:r>
              <a:rPr lang="cs-CZ" sz="1400"/>
              <a:t>Více lidí hledá kuchyně na míru, které odrážejí jejich osobní styl a preference. Tento trend roste s důrazem na individualitu.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Přizpůsobení prostoru</a:t>
            </a:r>
          </a:p>
          <a:p>
            <a:pPr marL="0" lvl="1" indent="0">
              <a:buNone/>
            </a:pPr>
            <a:r>
              <a:rPr lang="cs-CZ" sz="1400"/>
              <a:t>Kuchyně na míru umožňují efektivní využití prostoru a přizpůsobení specifickým potřebám domácnosti. Každý detail může být navržen a vybrán.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Osobní styl</a:t>
            </a:r>
          </a:p>
          <a:p>
            <a:pPr marL="0" lvl="1" indent="0">
              <a:buNone/>
            </a:pPr>
            <a:r>
              <a:rPr lang="cs-CZ" sz="1400"/>
              <a:t>Vytvoření kuchyně na míru nabízí možnost vyjádřit osobní styl a vkus. Materiály, barvy a rozmístění mohou být plně přizpůsobeny.</a:t>
            </a:r>
          </a:p>
        </p:txBody>
      </p:sp>
    </p:spTree>
    <p:extLst>
      <p:ext uri="{BB962C8B-B14F-4D97-AF65-F5344CB8AC3E}">
        <p14:creationId xmlns:p14="http://schemas.microsoft.com/office/powerpoint/2010/main" val="2861955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D4F571C-B08A-D3B1-FD6D-054740E16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Proces návrhu kuchyně na míru</a:t>
            </a:r>
          </a:p>
        </p:txBody>
      </p:sp>
    </p:spTree>
    <p:extLst>
      <p:ext uri="{BB962C8B-B14F-4D97-AF65-F5344CB8AC3E}">
        <p14:creationId xmlns:p14="http://schemas.microsoft.com/office/powerpoint/2010/main" val="5027256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Zástupný obsah 4" descr="Dvě ženy pracující na dokumentu vedle notebooku a smartphonu">
            <a:extLst>
              <a:ext uri="{FF2B5EF4-FFF2-40B4-BE49-F238E27FC236}">
                <a16:creationId xmlns:a16="http://schemas.microsoft.com/office/drawing/2014/main" id="{EA97021C-15A6-4AAA-B08E-1BEFBA80C2B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 amt="60000"/>
          </a:blip>
          <a:srcRect t="3821" b="11909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5804FD2-7766-1000-1F87-7D034A856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71570"/>
            <a:ext cx="5155261" cy="40720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Konzultace s designérem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63EF1C1-EFD2-9CDF-31DD-F31119819F23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85986" y="1671566"/>
            <a:ext cx="5170861" cy="407204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Zjištění potřeb klienta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Konzultace s designérem je klíčová pro zjištění vašich potřeb a preferencí v procesu návrhu.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Diskuse o rozpočtu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Diskutování o rozpočtu je důležité pro správné plánování a realizaci návrhového projektu.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Prostor a styl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Designér zohledňuje prostor a styl při vytváření návrhu, aby vyhovoval vašim představám.</a:t>
            </a:r>
          </a:p>
        </p:txBody>
      </p:sp>
    </p:spTree>
    <p:extLst>
      <p:ext uri="{BB962C8B-B14F-4D97-AF65-F5344CB8AC3E}">
        <p14:creationId xmlns:p14="http://schemas.microsoft.com/office/powerpoint/2010/main" val="23109138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A842DC9-31C9-D0AD-1CF6-4A22EF3B4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Výběr stylu a materiálů</a:t>
            </a:r>
          </a:p>
        </p:txBody>
      </p:sp>
      <p:pic>
        <p:nvPicPr>
          <p:cNvPr id="5" name="Zástupný obsah 4" descr="výlisky a vzorky žuly">
            <a:extLst>
              <a:ext uri="{FF2B5EF4-FFF2-40B4-BE49-F238E27FC236}">
                <a16:creationId xmlns:a16="http://schemas.microsoft.com/office/drawing/2014/main" id="{75DCD288-6B2E-4D4A-A4EC-AEE5A43138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10788" b="2349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40307D7-3307-8D58-285F-85D005101A31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797004" y="670559"/>
            <a:ext cx="4555782" cy="54450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Konzultace s designérem</a:t>
            </a:r>
          </a:p>
          <a:p>
            <a:pPr marL="0" lvl="1" indent="0">
              <a:buNone/>
            </a:pPr>
            <a:r>
              <a:rPr lang="cs-CZ" sz="1400"/>
              <a:t>Během konzultace designér představí prvotní návrhy, které reflektují vaše preference a potřeby.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Výběr stylu kuchyně</a:t>
            </a:r>
          </a:p>
          <a:p>
            <a:pPr marL="0" lvl="1" indent="0">
              <a:buNone/>
            </a:pPr>
            <a:r>
              <a:rPr lang="cs-CZ" sz="1400"/>
              <a:t>Výběr správného stylu kuchyně je klíčovým krokem, který určuje celkový estetický vzhled prostoru.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Materiály a jejich funkčnost</a:t>
            </a:r>
          </a:p>
          <a:p>
            <a:pPr marL="0" lvl="1" indent="0">
              <a:buNone/>
            </a:pPr>
            <a:r>
              <a:rPr lang="cs-CZ" sz="1400"/>
              <a:t>Zvolené materiály ovlivní nejen vzhled, ale i funkčnost a trvanlivost kuchyňských prvků.</a:t>
            </a:r>
          </a:p>
        </p:txBody>
      </p:sp>
    </p:spTree>
    <p:extLst>
      <p:ext uri="{BB962C8B-B14F-4D97-AF65-F5344CB8AC3E}">
        <p14:creationId xmlns:p14="http://schemas.microsoft.com/office/powerpoint/2010/main" val="16706247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CA87EDD-9C2E-89CC-1EA3-DFF0038E8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Schválení konečného návrhu</a:t>
            </a:r>
          </a:p>
        </p:txBody>
      </p:sp>
      <p:pic>
        <p:nvPicPr>
          <p:cNvPr id="5" name="Zástupný obsah 4" descr="Obchodní kresba">
            <a:extLst>
              <a:ext uri="{FF2B5EF4-FFF2-40B4-BE49-F238E27FC236}">
                <a16:creationId xmlns:a16="http://schemas.microsoft.com/office/drawing/2014/main" id="{3A4AC7DB-6354-49FB-B551-D756E8EE89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111" r="-1" b="-1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09E4971-7463-6618-D7E8-E5D77C0F0E7C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Prezentace finálního návrhu</a:t>
            </a:r>
          </a:p>
          <a:p>
            <a:pPr marL="0" lvl="1" indent="0">
              <a:buNone/>
            </a:pPr>
            <a:r>
              <a:rPr lang="cs-CZ" sz="1400"/>
              <a:t>Designér vám ukáže konečný návrh, který shrnuje všechny důležité aspekty projektu a vaše požadavky.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Kontrola detailů</a:t>
            </a:r>
          </a:p>
          <a:p>
            <a:pPr marL="0" lvl="1" indent="0">
              <a:buNone/>
            </a:pPr>
            <a:r>
              <a:rPr lang="cs-CZ" sz="1400"/>
              <a:t>Pečlivé prozkoumání všech detailů je klíčové k zajištění, že návrh splňuje vaše očekávání před výrobou.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Schválení před výrobou</a:t>
            </a:r>
          </a:p>
          <a:p>
            <a:pPr marL="0" lvl="1" indent="0">
              <a:buNone/>
            </a:pPr>
            <a:r>
              <a:rPr lang="cs-CZ" sz="1400"/>
              <a:t>Ujistěte se, že všechny aspekty návrhu byly schváleny, aby se předešlo problémům během výroby.</a:t>
            </a:r>
          </a:p>
        </p:txBody>
      </p:sp>
    </p:spTree>
    <p:extLst>
      <p:ext uri="{BB962C8B-B14F-4D97-AF65-F5344CB8AC3E}">
        <p14:creationId xmlns:p14="http://schemas.microsoft.com/office/powerpoint/2010/main" val="18309583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EEFE75250D3FC4997B14B276BC3EDDC" ma:contentTypeVersion="14" ma:contentTypeDescription="Vytvoří nový dokument" ma:contentTypeScope="" ma:versionID="2a9ea8cb9dcdbf5e130c4c9cfe965f8f">
  <xsd:schema xmlns:xsd="http://www.w3.org/2001/XMLSchema" xmlns:xs="http://www.w3.org/2001/XMLSchema" xmlns:p="http://schemas.microsoft.com/office/2006/metadata/properties" xmlns:ns2="ea518c98-d8b1-46fa-abb6-cd4f664a9521" xmlns:ns3="9268db09-bf76-4ca8-8c80-1af0964466f6" targetNamespace="http://schemas.microsoft.com/office/2006/metadata/properties" ma:root="true" ma:fieldsID="9313a5caae3526555497c8d1e1bafbc4" ns2:_="" ns3:_="">
    <xsd:import namespace="ea518c98-d8b1-46fa-abb6-cd4f664a9521"/>
    <xsd:import namespace="9268db09-bf76-4ca8-8c80-1af0964466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bjectDetectorVersion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18c98-d8b1-46fa-abb6-cd4f664a95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Značky obrázků" ma:readOnly="false" ma:fieldId="{5cf76f15-5ced-4ddc-b409-7134ff3c332f}" ma:taxonomyMulti="true" ma:sspId="400dbb19-e41d-4ce9-b438-6f627add0b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68db09-bf76-4ca8-8c80-1af0964466f6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de5dd83-b775-49a8-a460-fd4496e92aeb}" ma:internalName="TaxCatchAll" ma:showField="CatchAllData" ma:web="9268db09-bf76-4ca8-8c80-1af0964466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a518c98-d8b1-46fa-abb6-cd4f664a9521">
      <Terms xmlns="http://schemas.microsoft.com/office/infopath/2007/PartnerControls"/>
    </lcf76f155ced4ddcb4097134ff3c332f>
    <TaxCatchAll xmlns="9268db09-bf76-4ca8-8c80-1af0964466f6" xsi:nil="true"/>
  </documentManagement>
</p:properties>
</file>

<file path=customXml/itemProps1.xml><?xml version="1.0" encoding="utf-8"?>
<ds:datastoreItem xmlns:ds="http://schemas.openxmlformats.org/officeDocument/2006/customXml" ds:itemID="{F7C3C408-F4A5-4763-A39D-47CF1DFBF418}"/>
</file>

<file path=customXml/itemProps2.xml><?xml version="1.0" encoding="utf-8"?>
<ds:datastoreItem xmlns:ds="http://schemas.openxmlformats.org/officeDocument/2006/customXml" ds:itemID="{08ACF178-74C6-4B00-8CA2-2D632ED74113}"/>
</file>

<file path=customXml/itemProps3.xml><?xml version="1.0" encoding="utf-8"?>
<ds:datastoreItem xmlns:ds="http://schemas.openxmlformats.org/officeDocument/2006/customXml" ds:itemID="{0E0E5D98-98FF-4E17-A60A-627653EE55B0}"/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2617</Words>
  <Application>Microsoft Office PowerPoint</Application>
  <PresentationFormat>Širokoúhlá obrazovka</PresentationFormat>
  <Paragraphs>260</Paragraphs>
  <Slides>36</Slides>
  <Notes>36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41" baseType="lpstr">
      <vt:lpstr>Aptos</vt:lpstr>
      <vt:lpstr>Aptos Display</vt:lpstr>
      <vt:lpstr>Arial</vt:lpstr>
      <vt:lpstr>Calibri</vt:lpstr>
      <vt:lpstr>Motiv Office</vt:lpstr>
      <vt:lpstr>Prodej kuchyní na míru: Efektivní řešení pro váš domov</vt:lpstr>
      <vt:lpstr>Program prezentace</vt:lpstr>
      <vt:lpstr>Úvod do světa kuchyní na míru</vt:lpstr>
      <vt:lpstr>Význam kuchyně ve vašem domově</vt:lpstr>
      <vt:lpstr>Trend kuchyní na míru</vt:lpstr>
      <vt:lpstr>Proces návrhu kuchyně na míru</vt:lpstr>
      <vt:lpstr>Konzultace s designérem</vt:lpstr>
      <vt:lpstr>Výběr stylu a materiálů</vt:lpstr>
      <vt:lpstr>Schválení konečného návrhu</vt:lpstr>
      <vt:lpstr>Výhody kuchyní na míru</vt:lpstr>
      <vt:lpstr>Optimalizace prostoru</vt:lpstr>
      <vt:lpstr>Personalizovaný design</vt:lpstr>
      <vt:lpstr>Kvalitní provedení a dlouhá životnost</vt:lpstr>
      <vt:lpstr>Materiály a trendy v kuchyních na míru</vt:lpstr>
      <vt:lpstr>Nejoblíbenější materiály</vt:lpstr>
      <vt:lpstr>Trendy v designu kuchyní</vt:lpstr>
      <vt:lpstr>Ekologické a udržitelné materiály</vt:lpstr>
      <vt:lpstr>Ukázky realizovaných projektů</vt:lpstr>
      <vt:lpstr>Příklady úspěšných realizací</vt:lpstr>
      <vt:lpstr>Před a po: proměny kuchyní</vt:lpstr>
      <vt:lpstr>Zákaznické reference a recenze</vt:lpstr>
      <vt:lpstr>Přehled zákaznické spokojenosti</vt:lpstr>
      <vt:lpstr>Příběhy spokojených zákazníků</vt:lpstr>
      <vt:lpstr>Finanční aspekty kuchyní na míru</vt:lpstr>
      <vt:lpstr>Stanovení rozpočtu</vt:lpstr>
      <vt:lpstr>Nákladová efektivita</vt:lpstr>
      <vt:lpstr>Možnosti financování a platby</vt:lpstr>
      <vt:lpstr>Servis a záruky</vt:lpstr>
      <vt:lpstr>Montáž a instalace</vt:lpstr>
      <vt:lpstr>Servisní služby</vt:lpstr>
      <vt:lpstr>Záruky a péče po prodeji</vt:lpstr>
      <vt:lpstr>Jak začít s kuchyní na míru</vt:lpstr>
      <vt:lpstr>První kontaktní kroky</vt:lpstr>
      <vt:lpstr>Příprava na konzultaci</vt:lpstr>
      <vt:lpstr>Časté otázky a odpovědi</vt:lpstr>
      <vt:lpstr>Závěr a výzva k akci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Ludvík Hradílek</dc:creator>
  <cp:lastModifiedBy>Ludvík Hradílek</cp:lastModifiedBy>
  <cp:revision>1</cp:revision>
  <dcterms:created xsi:type="dcterms:W3CDTF">2024-11-06T10:07:33Z</dcterms:created>
  <dcterms:modified xsi:type="dcterms:W3CDTF">2024-11-06T10:14:13Z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0x0101002EEFE75250D3FC4997B14B276BC3EDDC</vt:lpwstr>
  </property>
</Properties>
</file>